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373" r:id="rId3"/>
    <p:sldId id="374" r:id="rId4"/>
    <p:sldId id="375" r:id="rId5"/>
    <p:sldId id="376" r:id="rId6"/>
    <p:sldId id="377" r:id="rId7"/>
    <p:sldId id="378" r:id="rId8"/>
    <p:sldId id="379" r:id="rId9"/>
    <p:sldId id="380" r:id="rId10"/>
    <p:sldId id="381" r:id="rId11"/>
    <p:sldId id="382" r:id="rId12"/>
    <p:sldId id="383" r:id="rId13"/>
    <p:sldId id="384" r:id="rId14"/>
    <p:sldId id="385" r:id="rId15"/>
    <p:sldId id="386" r:id="rId16"/>
    <p:sldId id="387" r:id="rId17"/>
    <p:sldId id="388" r:id="rId18"/>
    <p:sldId id="389" r:id="rId19"/>
    <p:sldId id="390" r:id="rId20"/>
    <p:sldId id="391" r:id="rId21"/>
    <p:sldId id="392" r:id="rId22"/>
    <p:sldId id="393" r:id="rId23"/>
    <p:sldId id="394" r:id="rId24"/>
    <p:sldId id="395" r:id="rId25"/>
    <p:sldId id="396" r:id="rId26"/>
    <p:sldId id="397" r:id="rId27"/>
    <p:sldId id="398" r:id="rId28"/>
    <p:sldId id="399" r:id="rId29"/>
    <p:sldId id="400" r:id="rId30"/>
    <p:sldId id="402" r:id="rId31"/>
    <p:sldId id="403" r:id="rId32"/>
    <p:sldId id="404" r:id="rId33"/>
    <p:sldId id="348" r:id="rId34"/>
  </p:sldIdLst>
  <p:sldSz cx="9144000" cy="6858000" type="screen4x3"/>
  <p:notesSz cx="9144000" cy="6858000"/>
  <p:embeddedFontLst>
    <p:embeddedFont>
      <p:font typeface="Cambria" panose="02040503050406030204" pitchFamily="18" charset="0"/>
      <p:regular r:id="rId35"/>
      <p:bold r:id="rId36"/>
      <p:italic r:id="rId37"/>
      <p:boldItalic r:id="rId38"/>
    </p:embeddedFont>
    <p:embeddedFont>
      <p:font typeface="Trebuchet MS" panose="020B0603020202020204" pitchFamily="34" charset="0"/>
      <p:regular r:id="rId39"/>
      <p:bold r:id="rId40"/>
      <p:italic r:id="rId41"/>
      <p:boldItalic r:id="rId42"/>
    </p:embeddedFont>
    <p:embeddedFont>
      <p:font typeface="Calibri" panose="020F0502020204030204" pitchFamily="34" charset="0"/>
      <p:regular r:id="rId43"/>
      <p:bold r:id="rId44"/>
      <p:italic r:id="rId45"/>
      <p:boldItalic r:id="rId46"/>
    </p:embeddedFont>
    <p:embeddedFont>
      <p:font typeface="Tw Cen MT" panose="020B0602020104020603" pitchFamily="34" charset="0"/>
      <p:regular r:id="rId47"/>
      <p:bold r:id="rId48"/>
      <p:italic r:id="rId49"/>
      <p:boldItalic r:id="rId5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10" d="100"/>
          <a:sy n="110" d="100"/>
        </p:scale>
        <p:origin x="1644" y="84"/>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7.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8" Type="http://schemas.openxmlformats.org/officeDocument/2006/relationships/slide" Target="slides/slide7.xml"/><Relationship Id="rId51" Type="http://schemas.openxmlformats.org/officeDocument/2006/relationships/presProps" Target="presProps.xml"/></Relationships>
</file>

<file path=ppt/media/image1.png>
</file>

<file path=ppt/media/image10.png>
</file>

<file path=ppt/media/image11.png>
</file>

<file path=ppt/media/image12.jpe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91387" y="344170"/>
            <a:ext cx="7761224" cy="696594"/>
          </a:xfrm>
          <a:prstGeom prst="rect">
            <a:avLst/>
          </a:prstGeom>
        </p:spPr>
        <p:txBody>
          <a:bodyPr wrap="square" lIns="0" tIns="0" rIns="0" bIns="0">
            <a:spAutoFit/>
          </a:bodyPr>
          <a:lstStyle>
            <a:lvl1pPr>
              <a:defRPr b="0" i="0">
                <a:solidFill>
                  <a:schemeClr val="tx1"/>
                </a:solidFill>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6/5/2024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19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0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1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2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3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4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25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6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27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28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600" b="1" i="0">
                <a:solidFill>
                  <a:srgbClr val="FFFF00"/>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500" b="1" i="0">
                <a:solidFill>
                  <a:schemeClr val="tx1"/>
                </a:solidFill>
                <a:latin typeface="Tw Cen MT"/>
                <a:cs typeface="Tw Cen MT"/>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6/5/2024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29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30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31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32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33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34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35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36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37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38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600" b="1" i="0">
                <a:solidFill>
                  <a:srgbClr val="FFFF00"/>
                </a:solidFill>
                <a:latin typeface="Times New Roman"/>
                <a:cs typeface="Times New Roman"/>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6/5/2024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39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40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41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43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44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45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6600" b="1" i="0">
                <a:solidFill>
                  <a:srgbClr val="FFFF00"/>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6/5/2024</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6/5/2024</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5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6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7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8_Title and Content">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a:xfrm>
            <a:off x="6553200" y="5791201"/>
            <a:ext cx="2133600" cy="276999"/>
          </a:xfrm>
          <a:prstGeom prst="rect">
            <a:avLst/>
          </a:prstGeom>
        </p:spPr>
        <p:txBody>
          <a:bodyPr/>
          <a:lstStyle/>
          <a:p>
            <a:fld id="{B7114C7C-1665-434F-B4DF-6CEF49D71270}"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1.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1280160"/>
            <a:ext cx="533400" cy="228600"/>
          </a:xfrm>
          <a:custGeom>
            <a:avLst/>
            <a:gdLst/>
            <a:ahLst/>
            <a:cxnLst/>
            <a:rect l="l" t="t" r="r" b="b"/>
            <a:pathLst>
              <a:path w="533400" h="228600">
                <a:moveTo>
                  <a:pt x="533400" y="0"/>
                </a:moveTo>
                <a:lnTo>
                  <a:pt x="0" y="0"/>
                </a:lnTo>
                <a:lnTo>
                  <a:pt x="0" y="228600"/>
                </a:lnTo>
                <a:lnTo>
                  <a:pt x="533400" y="228600"/>
                </a:lnTo>
                <a:lnTo>
                  <a:pt x="533400" y="0"/>
                </a:lnTo>
                <a:close/>
              </a:path>
            </a:pathLst>
          </a:custGeom>
          <a:solidFill>
            <a:srgbClr val="234957"/>
          </a:solidFill>
        </p:spPr>
        <p:txBody>
          <a:bodyPr wrap="square" lIns="0" tIns="0" rIns="0" bIns="0" rtlCol="0"/>
          <a:lstStyle/>
          <a:p>
            <a:endParaRPr/>
          </a:p>
        </p:txBody>
      </p:sp>
      <p:sp>
        <p:nvSpPr>
          <p:cNvPr id="17" name="bg object 17"/>
          <p:cNvSpPr/>
          <p:nvPr/>
        </p:nvSpPr>
        <p:spPr>
          <a:xfrm>
            <a:off x="591312" y="1280160"/>
            <a:ext cx="8552815" cy="228600"/>
          </a:xfrm>
          <a:custGeom>
            <a:avLst/>
            <a:gdLst/>
            <a:ahLst/>
            <a:cxnLst/>
            <a:rect l="l" t="t" r="r" b="b"/>
            <a:pathLst>
              <a:path w="8552815" h="228600">
                <a:moveTo>
                  <a:pt x="8552688" y="0"/>
                </a:moveTo>
                <a:lnTo>
                  <a:pt x="0" y="0"/>
                </a:lnTo>
                <a:lnTo>
                  <a:pt x="0" y="228600"/>
                </a:lnTo>
                <a:lnTo>
                  <a:pt x="8552688" y="228600"/>
                </a:lnTo>
                <a:lnTo>
                  <a:pt x="8552688" y="0"/>
                </a:lnTo>
                <a:close/>
              </a:path>
            </a:pathLst>
          </a:custGeom>
          <a:solidFill>
            <a:srgbClr val="2C7B9F"/>
          </a:solidFill>
        </p:spPr>
        <p:txBody>
          <a:bodyPr wrap="square" lIns="0" tIns="0" rIns="0" bIns="0" rtlCol="0"/>
          <a:lstStyle/>
          <a:p>
            <a:endParaRPr/>
          </a:p>
        </p:txBody>
      </p:sp>
      <p:pic>
        <p:nvPicPr>
          <p:cNvPr id="18" name="bg object 18"/>
          <p:cNvPicPr/>
          <p:nvPr/>
        </p:nvPicPr>
        <p:blipFill>
          <a:blip r:embed="rId37" cstate="print"/>
          <a:stretch>
            <a:fillRect/>
          </a:stretch>
        </p:blipFill>
        <p:spPr>
          <a:xfrm>
            <a:off x="8045230" y="6530499"/>
            <a:ext cx="841782" cy="142460"/>
          </a:xfrm>
          <a:prstGeom prst="rect">
            <a:avLst/>
          </a:prstGeom>
        </p:spPr>
      </p:pic>
      <p:sp>
        <p:nvSpPr>
          <p:cNvPr id="2" name="Holder 2"/>
          <p:cNvSpPr>
            <a:spLocks noGrp="1"/>
          </p:cNvSpPr>
          <p:nvPr>
            <p:ph type="title"/>
          </p:nvPr>
        </p:nvSpPr>
        <p:spPr>
          <a:xfrm>
            <a:off x="2472817" y="3038932"/>
            <a:ext cx="4198365" cy="1031875"/>
          </a:xfrm>
          <a:prstGeom prst="rect">
            <a:avLst/>
          </a:prstGeom>
        </p:spPr>
        <p:txBody>
          <a:bodyPr wrap="square" lIns="0" tIns="0" rIns="0" bIns="0">
            <a:spAutoFit/>
          </a:bodyPr>
          <a:lstStyle>
            <a:lvl1pPr>
              <a:defRPr sz="6600" b="1" i="0">
                <a:solidFill>
                  <a:srgbClr val="FFFF00"/>
                </a:solidFill>
                <a:latin typeface="Times New Roman"/>
                <a:cs typeface="Times New Roman"/>
              </a:defRPr>
            </a:lvl1pPr>
          </a:lstStyle>
          <a:p>
            <a:endParaRPr/>
          </a:p>
        </p:txBody>
      </p:sp>
      <p:sp>
        <p:nvSpPr>
          <p:cNvPr id="3" name="Holder 3"/>
          <p:cNvSpPr>
            <a:spLocks noGrp="1"/>
          </p:cNvSpPr>
          <p:nvPr>
            <p:ph type="body" idx="1"/>
          </p:nvPr>
        </p:nvSpPr>
        <p:spPr>
          <a:xfrm>
            <a:off x="455422" y="1524736"/>
            <a:ext cx="8233155" cy="4139565"/>
          </a:xfrm>
          <a:prstGeom prst="rect">
            <a:avLst/>
          </a:prstGeom>
        </p:spPr>
        <p:txBody>
          <a:bodyPr wrap="square" lIns="0" tIns="0" rIns="0" bIns="0">
            <a:spAutoFit/>
          </a:bodyPr>
          <a:lstStyle>
            <a:lvl1pPr>
              <a:defRPr sz="2500" b="1" i="0">
                <a:solidFill>
                  <a:schemeClr val="tx1"/>
                </a:solidFill>
                <a:latin typeface="Tw Cen MT"/>
                <a:cs typeface="Tw Cen MT"/>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pPr/>
              <a:t>6/5/2024</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rPr/>
              <a:pPr/>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 id="2147483692" r:id="rId18"/>
    <p:sldLayoutId id="2147483693" r:id="rId19"/>
    <p:sldLayoutId id="2147483694" r:id="rId20"/>
    <p:sldLayoutId id="2147483695" r:id="rId21"/>
    <p:sldLayoutId id="2147483696" r:id="rId22"/>
    <p:sldLayoutId id="2147483697" r:id="rId23"/>
    <p:sldLayoutId id="2147483698" r:id="rId24"/>
    <p:sldLayoutId id="2147483699" r:id="rId25"/>
    <p:sldLayoutId id="2147483700" r:id="rId26"/>
    <p:sldLayoutId id="2147483701" r:id="rId27"/>
    <p:sldLayoutId id="2147483702" r:id="rId28"/>
    <p:sldLayoutId id="2147483703" r:id="rId29"/>
    <p:sldLayoutId id="2147483704" r:id="rId30"/>
    <p:sldLayoutId id="2147483705" r:id="rId31"/>
    <p:sldLayoutId id="2147483706" r:id="rId32"/>
    <p:sldLayoutId id="2147483708" r:id="rId33"/>
    <p:sldLayoutId id="2147483709" r:id="rId34"/>
    <p:sldLayoutId id="2147483710" r:id="rId3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nielit.gov.in/content/computer-course-0" TargetMode="Externa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3" Type="http://schemas.openxmlformats.org/officeDocument/2006/relationships/hyperlink" Target="http://www.facebook.com/" TargetMode="External"/><Relationship Id="rId2" Type="http://schemas.openxmlformats.org/officeDocument/2006/relationships/hyperlink" Target="http://www.nielit.gov.in/" TargetMode="External"/><Relationship Id="rId1" Type="http://schemas.openxmlformats.org/officeDocument/2006/relationships/slideLayout" Target="../slideLayouts/slideLayout16.xml"/><Relationship Id="rId4" Type="http://schemas.openxmlformats.org/officeDocument/2006/relationships/hyperlink" Target="http://www.google.com/"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hyperlink" Target="http://www.nielit.gov.in/" TargetMode="Externa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0.xml"/></Relationships>
</file>

<file path=ppt/slides/_rels/slide2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www.nielit.gov.in/haridwar" TargetMode="Externa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8748"/>
            <a:ext cx="9144000" cy="5971540"/>
          </a:xfrm>
          <a:custGeom>
            <a:avLst/>
            <a:gdLst/>
            <a:ahLst/>
            <a:cxnLst/>
            <a:rect l="l" t="t" r="r" b="b"/>
            <a:pathLst>
              <a:path w="9144000" h="5971540">
                <a:moveTo>
                  <a:pt x="0" y="5971032"/>
                </a:moveTo>
                <a:lnTo>
                  <a:pt x="9144000" y="5971032"/>
                </a:lnTo>
                <a:lnTo>
                  <a:pt x="9144000" y="0"/>
                </a:lnTo>
                <a:lnTo>
                  <a:pt x="0" y="0"/>
                </a:lnTo>
                <a:lnTo>
                  <a:pt x="0" y="5971032"/>
                </a:lnTo>
                <a:close/>
              </a:path>
            </a:pathLst>
          </a:custGeom>
          <a:solidFill>
            <a:srgbClr val="09203A"/>
          </a:solidFill>
        </p:spPr>
        <p:txBody>
          <a:bodyPr wrap="square" lIns="0" tIns="0" rIns="0" bIns="0" rtlCol="0"/>
          <a:lstStyle/>
          <a:p>
            <a:endParaRPr/>
          </a:p>
        </p:txBody>
      </p:sp>
      <p:grpSp>
        <p:nvGrpSpPr>
          <p:cNvPr id="3" name="object 3"/>
          <p:cNvGrpSpPr/>
          <p:nvPr/>
        </p:nvGrpSpPr>
        <p:grpSpPr>
          <a:xfrm>
            <a:off x="0" y="5993128"/>
            <a:ext cx="9144126" cy="887094"/>
            <a:chOff x="0" y="5971031"/>
            <a:chExt cx="9144126" cy="887094"/>
          </a:xfrm>
        </p:grpSpPr>
        <p:sp>
          <p:nvSpPr>
            <p:cNvPr id="4" name="object 4"/>
            <p:cNvSpPr/>
            <p:nvPr/>
          </p:nvSpPr>
          <p:spPr>
            <a:xfrm>
              <a:off x="0" y="5971031"/>
              <a:ext cx="9144000" cy="887094"/>
            </a:xfrm>
            <a:custGeom>
              <a:avLst/>
              <a:gdLst/>
              <a:ahLst/>
              <a:cxnLst/>
              <a:rect l="l" t="t" r="r" b="b"/>
              <a:pathLst>
                <a:path w="9144000" h="887095">
                  <a:moveTo>
                    <a:pt x="9144000" y="0"/>
                  </a:moveTo>
                  <a:lnTo>
                    <a:pt x="0" y="0"/>
                  </a:lnTo>
                  <a:lnTo>
                    <a:pt x="0" y="886968"/>
                  </a:lnTo>
                  <a:lnTo>
                    <a:pt x="9144000" y="886968"/>
                  </a:lnTo>
                  <a:lnTo>
                    <a:pt x="9144000" y="0"/>
                  </a:lnTo>
                  <a:close/>
                </a:path>
              </a:pathLst>
            </a:custGeom>
            <a:solidFill>
              <a:srgbClr val="FFFFFF"/>
            </a:solidFill>
          </p:spPr>
          <p:txBody>
            <a:bodyPr wrap="square" lIns="0" tIns="0" rIns="0" bIns="0" rtlCol="0"/>
            <a:lstStyle/>
            <a:p>
              <a:endParaRPr/>
            </a:p>
          </p:txBody>
        </p:sp>
        <p:sp>
          <p:nvSpPr>
            <p:cNvPr id="5" name="object 5"/>
            <p:cNvSpPr/>
            <p:nvPr/>
          </p:nvSpPr>
          <p:spPr>
            <a:xfrm>
              <a:off x="0" y="6053328"/>
              <a:ext cx="2240280" cy="713740"/>
            </a:xfrm>
            <a:custGeom>
              <a:avLst/>
              <a:gdLst/>
              <a:ahLst/>
              <a:cxnLst/>
              <a:rect l="l" t="t" r="r" b="b"/>
              <a:pathLst>
                <a:path w="2240280" h="713740">
                  <a:moveTo>
                    <a:pt x="2240280" y="0"/>
                  </a:moveTo>
                  <a:lnTo>
                    <a:pt x="0" y="0"/>
                  </a:lnTo>
                  <a:lnTo>
                    <a:pt x="0" y="713232"/>
                  </a:lnTo>
                  <a:lnTo>
                    <a:pt x="2240280" y="713232"/>
                  </a:lnTo>
                  <a:lnTo>
                    <a:pt x="2240280" y="0"/>
                  </a:lnTo>
                  <a:close/>
                </a:path>
              </a:pathLst>
            </a:custGeom>
            <a:solidFill>
              <a:srgbClr val="234957"/>
            </a:solidFill>
          </p:spPr>
          <p:txBody>
            <a:bodyPr wrap="square" lIns="0" tIns="0" rIns="0" bIns="0" rtlCol="0"/>
            <a:lstStyle/>
            <a:p>
              <a:endParaRPr/>
            </a:p>
          </p:txBody>
        </p:sp>
        <p:sp>
          <p:nvSpPr>
            <p:cNvPr id="6" name="object 6"/>
            <p:cNvSpPr/>
            <p:nvPr/>
          </p:nvSpPr>
          <p:spPr>
            <a:xfrm>
              <a:off x="2359151" y="6044184"/>
              <a:ext cx="6784975" cy="713740"/>
            </a:xfrm>
            <a:custGeom>
              <a:avLst/>
              <a:gdLst/>
              <a:ahLst/>
              <a:cxnLst/>
              <a:rect l="l" t="t" r="r" b="b"/>
              <a:pathLst>
                <a:path w="6784975" h="713740">
                  <a:moveTo>
                    <a:pt x="6784848" y="0"/>
                  </a:moveTo>
                  <a:lnTo>
                    <a:pt x="0" y="0"/>
                  </a:lnTo>
                  <a:lnTo>
                    <a:pt x="0" y="713231"/>
                  </a:lnTo>
                  <a:lnTo>
                    <a:pt x="6784848" y="713231"/>
                  </a:lnTo>
                  <a:lnTo>
                    <a:pt x="6784848" y="0"/>
                  </a:lnTo>
                  <a:close/>
                </a:path>
              </a:pathLst>
            </a:custGeom>
            <a:solidFill>
              <a:srgbClr val="2C7B9F"/>
            </a:solidFill>
          </p:spPr>
          <p:txBody>
            <a:bodyPr wrap="square" lIns="0" tIns="0" rIns="0" bIns="0" rtlCol="0"/>
            <a:lstStyle/>
            <a:p>
              <a:endParaRPr dirty="0"/>
            </a:p>
          </p:txBody>
        </p:sp>
        <p:pic>
          <p:nvPicPr>
            <p:cNvPr id="7" name="object 7"/>
            <p:cNvPicPr/>
            <p:nvPr/>
          </p:nvPicPr>
          <p:blipFill>
            <a:blip r:embed="rId2" cstate="print"/>
            <a:stretch>
              <a:fillRect/>
            </a:stretch>
          </p:blipFill>
          <p:spPr>
            <a:xfrm>
              <a:off x="262127" y="6176772"/>
              <a:ext cx="1755648" cy="473964"/>
            </a:xfrm>
            <a:prstGeom prst="rect">
              <a:avLst/>
            </a:prstGeom>
          </p:spPr>
        </p:pic>
        <p:sp>
          <p:nvSpPr>
            <p:cNvPr id="8" name="object 8"/>
            <p:cNvSpPr/>
            <p:nvPr/>
          </p:nvSpPr>
          <p:spPr>
            <a:xfrm>
              <a:off x="258063" y="6172911"/>
              <a:ext cx="1721485" cy="440055"/>
            </a:xfrm>
            <a:custGeom>
              <a:avLst/>
              <a:gdLst/>
              <a:ahLst/>
              <a:cxnLst/>
              <a:rect l="l" t="t" r="r" b="b"/>
              <a:pathLst>
                <a:path w="1721485" h="440054">
                  <a:moveTo>
                    <a:pt x="1620266" y="93433"/>
                  </a:moveTo>
                  <a:lnTo>
                    <a:pt x="1525524" y="93433"/>
                  </a:lnTo>
                  <a:lnTo>
                    <a:pt x="1525524" y="439686"/>
                  </a:lnTo>
                  <a:lnTo>
                    <a:pt x="1620266" y="439686"/>
                  </a:lnTo>
                  <a:lnTo>
                    <a:pt x="1620266" y="93433"/>
                  </a:lnTo>
                  <a:close/>
                </a:path>
                <a:path w="1721485" h="440054">
                  <a:moveTo>
                    <a:pt x="1721104" y="0"/>
                  </a:moveTo>
                  <a:lnTo>
                    <a:pt x="1425448" y="0"/>
                  </a:lnTo>
                  <a:lnTo>
                    <a:pt x="1425448" y="93433"/>
                  </a:lnTo>
                  <a:lnTo>
                    <a:pt x="1721104" y="93433"/>
                  </a:lnTo>
                  <a:lnTo>
                    <a:pt x="1721104" y="0"/>
                  </a:lnTo>
                  <a:close/>
                </a:path>
                <a:path w="1721485" h="440054">
                  <a:moveTo>
                    <a:pt x="1367282" y="0"/>
                  </a:moveTo>
                  <a:lnTo>
                    <a:pt x="1272539" y="0"/>
                  </a:lnTo>
                  <a:lnTo>
                    <a:pt x="1272539" y="439686"/>
                  </a:lnTo>
                  <a:lnTo>
                    <a:pt x="1367282" y="439686"/>
                  </a:lnTo>
                  <a:lnTo>
                    <a:pt x="1367282" y="0"/>
                  </a:lnTo>
                  <a:close/>
                </a:path>
                <a:path w="1721485" h="440054">
                  <a:moveTo>
                    <a:pt x="1080770" y="0"/>
                  </a:moveTo>
                  <a:lnTo>
                    <a:pt x="986624" y="0"/>
                  </a:lnTo>
                  <a:lnTo>
                    <a:pt x="986624" y="439686"/>
                  </a:lnTo>
                  <a:lnTo>
                    <a:pt x="1210310" y="439686"/>
                  </a:lnTo>
                  <a:lnTo>
                    <a:pt x="1210310" y="344919"/>
                  </a:lnTo>
                  <a:lnTo>
                    <a:pt x="1080770" y="344919"/>
                  </a:lnTo>
                  <a:lnTo>
                    <a:pt x="1080770" y="0"/>
                  </a:lnTo>
                  <a:close/>
                </a:path>
                <a:path w="1721485" h="440054">
                  <a:moveTo>
                    <a:pt x="903566" y="0"/>
                  </a:moveTo>
                  <a:lnTo>
                    <a:pt x="656107" y="0"/>
                  </a:lnTo>
                  <a:lnTo>
                    <a:pt x="656107" y="439686"/>
                  </a:lnTo>
                  <a:lnTo>
                    <a:pt x="903566" y="439686"/>
                  </a:lnTo>
                  <a:lnTo>
                    <a:pt x="903566" y="352615"/>
                  </a:lnTo>
                  <a:lnTo>
                    <a:pt x="750874" y="352615"/>
                  </a:lnTo>
                  <a:lnTo>
                    <a:pt x="750874" y="261531"/>
                  </a:lnTo>
                  <a:lnTo>
                    <a:pt x="903566" y="261531"/>
                  </a:lnTo>
                  <a:lnTo>
                    <a:pt x="903566" y="175806"/>
                  </a:lnTo>
                  <a:lnTo>
                    <a:pt x="750874" y="175806"/>
                  </a:lnTo>
                  <a:lnTo>
                    <a:pt x="750874" y="87071"/>
                  </a:lnTo>
                  <a:lnTo>
                    <a:pt x="903566" y="87071"/>
                  </a:lnTo>
                  <a:lnTo>
                    <a:pt x="903566" y="0"/>
                  </a:lnTo>
                  <a:close/>
                </a:path>
                <a:path w="1721485" h="440054">
                  <a:moveTo>
                    <a:pt x="567207" y="0"/>
                  </a:moveTo>
                  <a:lnTo>
                    <a:pt x="472440" y="0"/>
                  </a:lnTo>
                  <a:lnTo>
                    <a:pt x="472440" y="439686"/>
                  </a:lnTo>
                  <a:lnTo>
                    <a:pt x="567207" y="439686"/>
                  </a:lnTo>
                  <a:lnTo>
                    <a:pt x="567207" y="0"/>
                  </a:lnTo>
                  <a:close/>
                </a:path>
                <a:path w="1721485" h="440054">
                  <a:moveTo>
                    <a:pt x="93700" y="0"/>
                  </a:moveTo>
                  <a:lnTo>
                    <a:pt x="0" y="0"/>
                  </a:lnTo>
                  <a:lnTo>
                    <a:pt x="0" y="439686"/>
                  </a:lnTo>
                  <a:lnTo>
                    <a:pt x="94767" y="439686"/>
                  </a:lnTo>
                  <a:lnTo>
                    <a:pt x="94767" y="155041"/>
                  </a:lnTo>
                  <a:lnTo>
                    <a:pt x="204321" y="155041"/>
                  </a:lnTo>
                  <a:lnTo>
                    <a:pt x="93700" y="0"/>
                  </a:lnTo>
                  <a:close/>
                </a:path>
                <a:path w="1721485" h="440054">
                  <a:moveTo>
                    <a:pt x="204321" y="155041"/>
                  </a:moveTo>
                  <a:lnTo>
                    <a:pt x="94767" y="155041"/>
                  </a:lnTo>
                  <a:lnTo>
                    <a:pt x="295795" y="439686"/>
                  </a:lnTo>
                  <a:lnTo>
                    <a:pt x="388099" y="439686"/>
                  </a:lnTo>
                  <a:lnTo>
                    <a:pt x="388099" y="282625"/>
                  </a:lnTo>
                  <a:lnTo>
                    <a:pt x="295351" y="282625"/>
                  </a:lnTo>
                  <a:lnTo>
                    <a:pt x="204321" y="155041"/>
                  </a:lnTo>
                  <a:close/>
                </a:path>
                <a:path w="1721485" h="440054">
                  <a:moveTo>
                    <a:pt x="388099" y="0"/>
                  </a:moveTo>
                  <a:lnTo>
                    <a:pt x="295351" y="0"/>
                  </a:lnTo>
                  <a:lnTo>
                    <a:pt x="295351" y="282625"/>
                  </a:lnTo>
                  <a:lnTo>
                    <a:pt x="388099" y="282625"/>
                  </a:lnTo>
                  <a:lnTo>
                    <a:pt x="388099" y="0"/>
                  </a:lnTo>
                  <a:close/>
                </a:path>
              </a:pathLst>
            </a:custGeom>
            <a:solidFill>
              <a:srgbClr val="FFFFFF"/>
            </a:solidFill>
          </p:spPr>
          <p:txBody>
            <a:bodyPr wrap="square" lIns="0" tIns="0" rIns="0" bIns="0" rtlCol="0"/>
            <a:lstStyle/>
            <a:p>
              <a:endParaRPr/>
            </a:p>
          </p:txBody>
        </p:sp>
        <p:sp>
          <p:nvSpPr>
            <p:cNvPr id="9" name="object 9"/>
            <p:cNvSpPr/>
            <p:nvPr/>
          </p:nvSpPr>
          <p:spPr>
            <a:xfrm>
              <a:off x="258063" y="6172911"/>
              <a:ext cx="1721485" cy="440055"/>
            </a:xfrm>
            <a:custGeom>
              <a:avLst/>
              <a:gdLst/>
              <a:ahLst/>
              <a:cxnLst/>
              <a:rect l="l" t="t" r="r" b="b"/>
              <a:pathLst>
                <a:path w="1721485" h="440054">
                  <a:moveTo>
                    <a:pt x="1425448" y="0"/>
                  </a:moveTo>
                  <a:lnTo>
                    <a:pt x="1721104" y="0"/>
                  </a:lnTo>
                  <a:lnTo>
                    <a:pt x="1721104" y="93433"/>
                  </a:lnTo>
                  <a:lnTo>
                    <a:pt x="1620266" y="93433"/>
                  </a:lnTo>
                  <a:lnTo>
                    <a:pt x="1620266" y="439686"/>
                  </a:lnTo>
                  <a:lnTo>
                    <a:pt x="1525524" y="439686"/>
                  </a:lnTo>
                  <a:lnTo>
                    <a:pt x="1525524" y="93433"/>
                  </a:lnTo>
                  <a:lnTo>
                    <a:pt x="1425448" y="93433"/>
                  </a:lnTo>
                  <a:lnTo>
                    <a:pt x="1425448" y="0"/>
                  </a:lnTo>
                  <a:close/>
                </a:path>
                <a:path w="1721485" h="440054">
                  <a:moveTo>
                    <a:pt x="1272539" y="0"/>
                  </a:moveTo>
                  <a:lnTo>
                    <a:pt x="1367282" y="0"/>
                  </a:lnTo>
                  <a:lnTo>
                    <a:pt x="1367282" y="439686"/>
                  </a:lnTo>
                  <a:lnTo>
                    <a:pt x="1272539" y="439686"/>
                  </a:lnTo>
                  <a:lnTo>
                    <a:pt x="1272539" y="0"/>
                  </a:lnTo>
                  <a:close/>
                </a:path>
                <a:path w="1721485" h="440054">
                  <a:moveTo>
                    <a:pt x="986624" y="0"/>
                  </a:moveTo>
                  <a:lnTo>
                    <a:pt x="1080770" y="0"/>
                  </a:lnTo>
                  <a:lnTo>
                    <a:pt x="1080770" y="344919"/>
                  </a:lnTo>
                  <a:lnTo>
                    <a:pt x="1210310" y="344919"/>
                  </a:lnTo>
                  <a:lnTo>
                    <a:pt x="1210310" y="439686"/>
                  </a:lnTo>
                  <a:lnTo>
                    <a:pt x="986624" y="439686"/>
                  </a:lnTo>
                  <a:lnTo>
                    <a:pt x="986624" y="0"/>
                  </a:lnTo>
                  <a:close/>
                </a:path>
                <a:path w="1721485" h="440054">
                  <a:moveTo>
                    <a:pt x="656107" y="0"/>
                  </a:moveTo>
                  <a:lnTo>
                    <a:pt x="903566" y="0"/>
                  </a:lnTo>
                  <a:lnTo>
                    <a:pt x="903566" y="87071"/>
                  </a:lnTo>
                  <a:lnTo>
                    <a:pt x="750874" y="87071"/>
                  </a:lnTo>
                  <a:lnTo>
                    <a:pt x="750874" y="175806"/>
                  </a:lnTo>
                  <a:lnTo>
                    <a:pt x="903566" y="175806"/>
                  </a:lnTo>
                  <a:lnTo>
                    <a:pt x="903566" y="261531"/>
                  </a:lnTo>
                  <a:lnTo>
                    <a:pt x="750874" y="261531"/>
                  </a:lnTo>
                  <a:lnTo>
                    <a:pt x="750874" y="352615"/>
                  </a:lnTo>
                  <a:lnTo>
                    <a:pt x="903566" y="352615"/>
                  </a:lnTo>
                  <a:lnTo>
                    <a:pt x="903566" y="439686"/>
                  </a:lnTo>
                  <a:lnTo>
                    <a:pt x="656107" y="439686"/>
                  </a:lnTo>
                  <a:lnTo>
                    <a:pt x="656107" y="0"/>
                  </a:lnTo>
                  <a:close/>
                </a:path>
                <a:path w="1721485" h="440054">
                  <a:moveTo>
                    <a:pt x="472440" y="0"/>
                  </a:moveTo>
                  <a:lnTo>
                    <a:pt x="567207" y="0"/>
                  </a:lnTo>
                  <a:lnTo>
                    <a:pt x="567207" y="439686"/>
                  </a:lnTo>
                  <a:lnTo>
                    <a:pt x="472440" y="439686"/>
                  </a:lnTo>
                  <a:lnTo>
                    <a:pt x="472440" y="0"/>
                  </a:lnTo>
                  <a:close/>
                </a:path>
                <a:path w="1721485" h="440054">
                  <a:moveTo>
                    <a:pt x="0" y="0"/>
                  </a:moveTo>
                  <a:lnTo>
                    <a:pt x="93700" y="0"/>
                  </a:lnTo>
                  <a:lnTo>
                    <a:pt x="295351" y="282625"/>
                  </a:lnTo>
                  <a:lnTo>
                    <a:pt x="295351" y="0"/>
                  </a:lnTo>
                  <a:lnTo>
                    <a:pt x="388099" y="0"/>
                  </a:lnTo>
                  <a:lnTo>
                    <a:pt x="388099" y="439686"/>
                  </a:lnTo>
                  <a:lnTo>
                    <a:pt x="295795" y="439686"/>
                  </a:lnTo>
                  <a:lnTo>
                    <a:pt x="94767" y="155041"/>
                  </a:lnTo>
                  <a:lnTo>
                    <a:pt x="94767" y="439686"/>
                  </a:lnTo>
                  <a:lnTo>
                    <a:pt x="0" y="439686"/>
                  </a:lnTo>
                  <a:lnTo>
                    <a:pt x="0" y="0"/>
                  </a:lnTo>
                  <a:close/>
                </a:path>
              </a:pathLst>
            </a:custGeom>
            <a:ln w="9144">
              <a:solidFill>
                <a:srgbClr val="000000"/>
              </a:solidFill>
            </a:ln>
          </p:spPr>
          <p:txBody>
            <a:bodyPr wrap="square" lIns="0" tIns="0" rIns="0" bIns="0" rtlCol="0"/>
            <a:lstStyle/>
            <a:p>
              <a:endParaRPr/>
            </a:p>
          </p:txBody>
        </p:sp>
      </p:grpSp>
      <p:sp>
        <p:nvSpPr>
          <p:cNvPr id="12" name="object 12"/>
          <p:cNvSpPr txBox="1"/>
          <p:nvPr/>
        </p:nvSpPr>
        <p:spPr>
          <a:xfrm>
            <a:off x="0" y="3953383"/>
            <a:ext cx="9080753" cy="1120178"/>
          </a:xfrm>
          <a:prstGeom prst="rect">
            <a:avLst/>
          </a:prstGeom>
        </p:spPr>
        <p:txBody>
          <a:bodyPr vert="horz" wrap="square" lIns="0" tIns="12065" rIns="0" bIns="0" rtlCol="0">
            <a:spAutoFit/>
          </a:bodyPr>
          <a:lstStyle/>
          <a:p>
            <a:pPr marL="12700" algn="ctr">
              <a:lnSpc>
                <a:spcPct val="100000"/>
              </a:lnSpc>
              <a:spcBef>
                <a:spcPts val="95"/>
              </a:spcBef>
            </a:pPr>
            <a:r>
              <a:rPr sz="4000" b="1" spc="-10" dirty="0">
                <a:solidFill>
                  <a:srgbClr val="D4ECF4"/>
                </a:solidFill>
                <a:latin typeface="Tw Cen MT" panose="020B0602020104020603" pitchFamily="34" charset="0"/>
                <a:cs typeface="Trebuchet MS"/>
              </a:rPr>
              <a:t>COURSE</a:t>
            </a:r>
            <a:r>
              <a:rPr sz="4000" spc="-10" dirty="0">
                <a:solidFill>
                  <a:srgbClr val="D4ECF4"/>
                </a:solidFill>
                <a:latin typeface="Tw Cen MT" panose="020B0602020104020603" pitchFamily="34" charset="0"/>
                <a:cs typeface="Trebuchet MS"/>
              </a:rPr>
              <a:t> </a:t>
            </a:r>
            <a:r>
              <a:rPr sz="4000" spc="-5">
                <a:solidFill>
                  <a:srgbClr val="D4ECF4"/>
                </a:solidFill>
                <a:latin typeface="Tw Cen MT" panose="020B0602020104020603" pitchFamily="34" charset="0"/>
                <a:cs typeface="Trebuchet MS"/>
              </a:rPr>
              <a:t>: </a:t>
            </a:r>
            <a:r>
              <a:rPr lang="en-IN" sz="3200" b="1" spc="-10" dirty="0">
                <a:solidFill>
                  <a:srgbClr val="D4ECF4"/>
                </a:solidFill>
                <a:latin typeface="Tw Cen MT" panose="020B0602020104020603" pitchFamily="34" charset="0"/>
                <a:cs typeface="Trebuchet MS"/>
              </a:rPr>
              <a:t>Short Term Course Certificate Course in Web Designing</a:t>
            </a:r>
            <a:endParaRPr sz="4800" b="1" spc="-10" dirty="0">
              <a:solidFill>
                <a:srgbClr val="D4ECF4"/>
              </a:solidFill>
              <a:latin typeface="Tw Cen MT" panose="020B0602020104020603" pitchFamily="34" charset="0"/>
              <a:cs typeface="Trebuchet MS"/>
            </a:endParaRPr>
          </a:p>
        </p:txBody>
      </p:sp>
      <p:sp>
        <p:nvSpPr>
          <p:cNvPr id="13" name="object 13"/>
          <p:cNvSpPr txBox="1"/>
          <p:nvPr/>
        </p:nvSpPr>
        <p:spPr>
          <a:xfrm>
            <a:off x="4400803" y="6167424"/>
            <a:ext cx="4603750" cy="391795"/>
          </a:xfrm>
          <a:prstGeom prst="rect">
            <a:avLst/>
          </a:prstGeom>
        </p:spPr>
        <p:txBody>
          <a:bodyPr vert="horz" wrap="square" lIns="0" tIns="12700" rIns="0" bIns="0" rtlCol="0">
            <a:spAutoFit/>
          </a:bodyPr>
          <a:lstStyle/>
          <a:p>
            <a:pPr marL="12700">
              <a:lnSpc>
                <a:spcPct val="100000"/>
              </a:lnSpc>
              <a:spcBef>
                <a:spcPts val="100"/>
              </a:spcBef>
            </a:pPr>
            <a:r>
              <a:rPr sz="2400" dirty="0">
                <a:solidFill>
                  <a:srgbClr val="FFFFFF"/>
                </a:solidFill>
                <a:latin typeface="Tw Cen MT"/>
                <a:cs typeface="Tw Cen MT"/>
              </a:rPr>
              <a:t>Presentation By :</a:t>
            </a:r>
            <a:r>
              <a:rPr lang="en-US" sz="2400" dirty="0">
                <a:solidFill>
                  <a:srgbClr val="FFFFFF"/>
                </a:solidFill>
                <a:latin typeface="Tw Cen MT"/>
                <a:cs typeface="Tw Cen MT"/>
              </a:rPr>
              <a:t> Manish Kumar</a:t>
            </a:r>
            <a:endParaRPr sz="2400" dirty="0">
              <a:latin typeface="Tw Cen MT"/>
              <a:cs typeface="Tw Cen MT"/>
            </a:endParaRPr>
          </a:p>
        </p:txBody>
      </p:sp>
      <p:sp>
        <p:nvSpPr>
          <p:cNvPr id="14" name="object 14"/>
          <p:cNvSpPr txBox="1"/>
          <p:nvPr/>
        </p:nvSpPr>
        <p:spPr>
          <a:xfrm>
            <a:off x="914400" y="1803908"/>
            <a:ext cx="7391400" cy="2752677"/>
          </a:xfrm>
          <a:prstGeom prst="rect">
            <a:avLst/>
          </a:prstGeom>
        </p:spPr>
        <p:txBody>
          <a:bodyPr vert="horz" wrap="square" lIns="0" tIns="15875" rIns="0" bIns="0" rtlCol="0">
            <a:spAutoFit/>
          </a:bodyPr>
          <a:lstStyle/>
          <a:p>
            <a:pPr marL="12700" algn="ctr">
              <a:spcBef>
                <a:spcPts val="125"/>
              </a:spcBef>
            </a:pPr>
            <a:r>
              <a:rPr sz="5000" b="1" spc="-40" dirty="0">
                <a:solidFill>
                  <a:srgbClr val="FFFF00"/>
                </a:solidFill>
                <a:latin typeface="Tw Cen MT" pitchFamily="34" charset="0"/>
                <a:cs typeface="Trebuchet MS"/>
              </a:rPr>
              <a:t>TOPIC</a:t>
            </a:r>
            <a:r>
              <a:rPr sz="7000" spc="-40">
                <a:solidFill>
                  <a:srgbClr val="FFFF00"/>
                </a:solidFill>
                <a:latin typeface="Tw Cen MT" pitchFamily="34" charset="0"/>
                <a:cs typeface="Trebuchet MS"/>
              </a:rPr>
              <a:t>:</a:t>
            </a:r>
            <a:r>
              <a:rPr sz="5300" spc="-325">
                <a:solidFill>
                  <a:srgbClr val="FFFF00"/>
                </a:solidFill>
                <a:latin typeface="Tw Cen MT" pitchFamily="34" charset="0"/>
                <a:cs typeface="Trebuchet MS"/>
              </a:rPr>
              <a:t> </a:t>
            </a:r>
            <a:r>
              <a:rPr lang="en-US" sz="5000" b="1" spc="-40" dirty="0">
                <a:solidFill>
                  <a:srgbClr val="FFFF00"/>
                </a:solidFill>
                <a:latin typeface="Tw Cen MT" pitchFamily="34" charset="0"/>
                <a:cs typeface="Trebuchet MS"/>
              </a:rPr>
              <a:t>Introduction to Web Design</a:t>
            </a:r>
          </a:p>
          <a:p>
            <a:pPr marL="12700" algn="ctr">
              <a:lnSpc>
                <a:spcPct val="100000"/>
              </a:lnSpc>
              <a:spcBef>
                <a:spcPts val="125"/>
              </a:spcBef>
            </a:pPr>
            <a:endParaRPr sz="5300" dirty="0">
              <a:latin typeface="Tw Cen MT" pitchFamily="34" charset="0"/>
              <a:cs typeface="Trebuchet MS"/>
            </a:endParaRPr>
          </a:p>
        </p:txBody>
      </p:sp>
      <p:pic>
        <p:nvPicPr>
          <p:cNvPr id="15" name="object 15"/>
          <p:cNvPicPr/>
          <p:nvPr/>
        </p:nvPicPr>
        <p:blipFill>
          <a:blip r:embed="rId3" cstate="print"/>
          <a:stretch>
            <a:fillRect/>
          </a:stretch>
        </p:blipFill>
        <p:spPr>
          <a:xfrm>
            <a:off x="181355" y="1309116"/>
            <a:ext cx="1674876" cy="1208531"/>
          </a:xfrm>
          <a:prstGeom prst="rect">
            <a:avLst/>
          </a:prstGeom>
        </p:spPr>
      </p:pic>
      <p:pic>
        <p:nvPicPr>
          <p:cNvPr id="16" name="object 16"/>
          <p:cNvPicPr/>
          <p:nvPr/>
        </p:nvPicPr>
        <p:blipFill>
          <a:blip r:embed="rId4" cstate="print"/>
          <a:stretch>
            <a:fillRect/>
          </a:stretch>
        </p:blipFill>
        <p:spPr>
          <a:xfrm>
            <a:off x="196595" y="141731"/>
            <a:ext cx="1644396" cy="117805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7" name="Rectangle 1"/>
          <p:cNvSpPr>
            <a:spLocks noChangeArrowheads="1"/>
          </p:cNvSpPr>
          <p:nvPr/>
        </p:nvSpPr>
        <p:spPr bwMode="auto">
          <a:xfrm>
            <a:off x="148598" y="838200"/>
            <a:ext cx="8995402" cy="90560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HTTP Secure</a:t>
            </a:r>
          </a:p>
          <a:p>
            <a:pPr algn="just" defTabSz="738835" fontAlgn="base">
              <a:spcBef>
                <a:spcPct val="0"/>
              </a:spcBef>
              <a:spcAft>
                <a:spcPct val="0"/>
              </a:spcAft>
            </a:pPr>
            <a:endParaRPr lang="en-IN" b="1" dirty="0">
              <a:latin typeface="Times New Roman" pitchFamily="18" charset="0"/>
              <a:cs typeface="Times New Roman" pitchFamily="18" charset="0"/>
            </a:endParaRPr>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4338" name="Rectangle 2"/>
          <p:cNvSpPr>
            <a:spLocks noChangeArrowheads="1"/>
          </p:cNvSpPr>
          <p:nvPr/>
        </p:nvSpPr>
        <p:spPr bwMode="auto">
          <a:xfrm>
            <a:off x="369769" y="1743784"/>
            <a:ext cx="7962122" cy="339859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HTTP Secure (HTTPS) is an extension of HTTP. It is used for secure communication over WWW.</a:t>
            </a:r>
          </a:p>
          <a:p>
            <a:pPr algn="just" defTabSz="738835" fontAlgn="base">
              <a:spcBef>
                <a:spcPct val="0"/>
              </a:spcBef>
              <a:spcAft>
                <a:spcPct val="0"/>
              </a:spcAft>
              <a:buFontTx/>
              <a:buChar char="•"/>
            </a:pPr>
            <a:endParaRPr lang="en-US" dirty="0">
              <a:latin typeface="Times New Roman" pitchFamily="18" charset="0"/>
              <a:ea typeface="Times New Roman" pitchFamily="18" charset="0"/>
              <a:cs typeface="Times New Roman" pitchFamily="18" charset="0"/>
            </a:endParaRPr>
          </a:p>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t>
            </a:r>
            <a:r>
              <a:rPr lang="en-US" dirty="0">
                <a:latin typeface="Times New Roman" pitchFamily="18" charset="0"/>
                <a:cs typeface="Times New Roman" pitchFamily="18" charset="0"/>
              </a:rPr>
              <a:t>It uses 443 port number by default.</a:t>
            </a:r>
          </a:p>
          <a:p>
            <a:pPr algn="just" defTabSz="738835" fontAlgn="base">
              <a:spcBef>
                <a:spcPct val="0"/>
              </a:spcBef>
              <a:spcAft>
                <a:spcPct val="0"/>
              </a:spcAft>
              <a:buFontTx/>
              <a:buChar char="•"/>
            </a:pPr>
            <a:endParaRPr lang="en-IN" dirty="0">
              <a:latin typeface="Times New Roman" pitchFamily="18" charset="0"/>
              <a:cs typeface="Times New Roman" pitchFamily="18" charset="0"/>
            </a:endParaRPr>
          </a:p>
          <a:p>
            <a:pPr algn="just" defTabSz="738835" fontAlgn="base">
              <a:spcBef>
                <a:spcPct val="0"/>
              </a:spcBef>
              <a:spcAft>
                <a:spcPct val="0"/>
              </a:spcAft>
              <a:buFontTx/>
              <a:buChar char="•"/>
            </a:pPr>
            <a:r>
              <a:rPr lang="en-US" dirty="0">
                <a:latin typeface="Times New Roman" pitchFamily="18" charset="0"/>
                <a:cs typeface="Times New Roman" pitchFamily="18" charset="0"/>
              </a:rPr>
              <a:t>  It establishes an encrypted link between the browser and web server.</a:t>
            </a:r>
          </a:p>
          <a:p>
            <a:pPr algn="just" defTabSz="738835" fontAlgn="base">
              <a:spcBef>
                <a:spcPct val="0"/>
              </a:spcBef>
              <a:spcAft>
                <a:spcPct val="0"/>
              </a:spcAft>
              <a:buFontTx/>
              <a:buChar char="•"/>
            </a:pPr>
            <a:endParaRPr lang="en-IN" dirty="0">
              <a:latin typeface="Times New Roman" pitchFamily="18" charset="0"/>
              <a:cs typeface="Times New Roman" pitchFamily="18" charset="0"/>
            </a:endParaRPr>
          </a:p>
          <a:p>
            <a:pPr algn="just" defTabSz="738835" fontAlgn="base">
              <a:spcBef>
                <a:spcPct val="0"/>
              </a:spcBef>
              <a:spcAft>
                <a:spcPct val="0"/>
              </a:spcAft>
              <a:buFontTx/>
              <a:buChar char="•"/>
            </a:pPr>
            <a:r>
              <a:rPr lang="en-US" dirty="0">
                <a:latin typeface="Times New Roman" pitchFamily="18" charset="0"/>
                <a:cs typeface="Times New Roman" pitchFamily="18" charset="0"/>
              </a:rPr>
              <a:t>  HTTPS is encrypted using TLS (Transport Layer Security) or SSL (Secure Socket Layer).</a:t>
            </a:r>
          </a:p>
          <a:p>
            <a:pPr algn="just" defTabSz="738835" fontAlgn="base">
              <a:spcBef>
                <a:spcPct val="0"/>
              </a:spcBef>
              <a:spcAft>
                <a:spcPct val="0"/>
              </a:spcAft>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lang="en-US" sz="1100" b="1" dirty="0">
                <a:latin typeface="Cambria" pitchFamily="18" charset="0"/>
                <a:ea typeface="Times New Roman" pitchFamily="18" charset="0"/>
                <a:cs typeface="Arial" pitchFamily="34" charset="0"/>
              </a:rPr>
              <a:t>                                                                                                                                         </a:t>
            </a: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Webpage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5362" name="Rectangle 2"/>
          <p:cNvSpPr>
            <a:spLocks noChangeArrowheads="1"/>
          </p:cNvSpPr>
          <p:nvPr/>
        </p:nvSpPr>
        <p:spPr bwMode="auto">
          <a:xfrm>
            <a:off x="148598" y="1469573"/>
            <a:ext cx="8995402" cy="3121593"/>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 web page is single document or page available on world wide web.</a:t>
            </a:r>
          </a:p>
          <a:p>
            <a:pPr algn="just" defTabSz="738835" fontAlgn="base">
              <a:spcBef>
                <a:spcPct val="0"/>
              </a:spcBef>
              <a:spcAft>
                <a:spcPct val="0"/>
              </a:spcAft>
              <a:buFont typeface="Arial" pitchFamily="34" charset="0"/>
              <a:buChar char="•"/>
            </a:pPr>
            <a:r>
              <a:rPr lang="en-US" dirty="0">
                <a:latin typeface="Times New Roman" pitchFamily="18" charset="0"/>
                <a:cs typeface="Times New Roman" pitchFamily="18" charset="0"/>
              </a:rPr>
              <a:t> The web pages are created using HTML (Hyper Text Mark-up Language) and are interpreted, displayed by                       </a:t>
            </a:r>
          </a:p>
          <a:p>
            <a:pPr algn="just" defTabSz="738835" fontAlgn="base">
              <a:spcBef>
                <a:spcPct val="0"/>
              </a:spcBef>
              <a:spcAft>
                <a:spcPct val="0"/>
              </a:spcAft>
            </a:pPr>
            <a:r>
              <a:rPr lang="en-US" dirty="0">
                <a:latin typeface="Times New Roman" pitchFamily="18" charset="0"/>
                <a:cs typeface="Times New Roman" pitchFamily="18" charset="0"/>
              </a:rPr>
              <a:t>  web  browsers.</a:t>
            </a:r>
          </a:p>
          <a:p>
            <a:pPr algn="just" defTabSz="738835" fontAlgn="base">
              <a:spcBef>
                <a:spcPct val="0"/>
              </a:spcBef>
              <a:spcAft>
                <a:spcPct val="0"/>
              </a:spcAft>
              <a:buFont typeface="Arial" pitchFamily="34" charset="0"/>
              <a:buChar char="•"/>
            </a:pPr>
            <a:r>
              <a:rPr lang="en-IN" dirty="0"/>
              <a:t> Each web page has unique address called URL (Uniform Resource Locator) which distinguishes one page to                </a:t>
            </a:r>
          </a:p>
          <a:p>
            <a:pPr algn="just" defTabSz="738835" fontAlgn="base">
              <a:spcBef>
                <a:spcPct val="0"/>
              </a:spcBef>
              <a:spcAft>
                <a:spcPct val="0"/>
              </a:spcAft>
            </a:pPr>
            <a:r>
              <a:rPr lang="en-IN" dirty="0"/>
              <a:t>   another on WWW. For example, the URL of a web page of NIELIT like:</a:t>
            </a:r>
            <a:endParaRPr lang="en-US" dirty="0">
              <a:latin typeface="Times New Roman" pitchFamily="18" charset="0"/>
              <a:cs typeface="Times New Roman" pitchFamily="18" charset="0"/>
            </a:endParaRPr>
          </a:p>
          <a:p>
            <a:pPr algn="just" defTabSz="738835" fontAlgn="base">
              <a:spcBef>
                <a:spcPct val="0"/>
              </a:spcBef>
              <a:spcAft>
                <a:spcPct val="0"/>
              </a:spcAft>
            </a:pPr>
            <a:endParaRPr lang="en-US" dirty="0">
              <a:latin typeface="Times New Roman" pitchFamily="18" charset="0"/>
              <a:cs typeface="Times New Roman" pitchFamily="18" charset="0"/>
            </a:endParaRPr>
          </a:p>
          <a:p>
            <a:pPr algn="just" defTabSz="738835" fontAlgn="base">
              <a:spcBef>
                <a:spcPct val="0"/>
              </a:spcBef>
              <a:spcAft>
                <a:spcPct val="0"/>
              </a:spcAft>
            </a:pPr>
            <a:endParaRPr lang="en-IN" dirty="0">
              <a:latin typeface="Times New Roman" pitchFamily="18" charset="0"/>
              <a:cs typeface="Times New Roman" pitchFamily="18" charset="0"/>
            </a:endParaRPr>
          </a:p>
          <a:p>
            <a:pPr algn="just" defTabSz="738835" fontAlgn="base">
              <a:spcBef>
                <a:spcPct val="0"/>
              </a:spcBef>
              <a:spcAft>
                <a:spcPct val="0"/>
              </a:spcAft>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5364" name="Rectangle 4"/>
          <p:cNvSpPr>
            <a:spLocks noChangeArrowheads="1"/>
          </p:cNvSpPr>
          <p:nvPr/>
        </p:nvSpPr>
        <p:spPr bwMode="auto">
          <a:xfrm>
            <a:off x="2857932" y="3211286"/>
            <a:ext cx="4348694" cy="351604"/>
          </a:xfrm>
          <a:prstGeom prst="rect">
            <a:avLst/>
          </a:prstGeom>
          <a:noFill/>
          <a:ln w="9525">
            <a:noFill/>
            <a:miter lim="800000"/>
            <a:headEnd/>
            <a:tailEnd/>
          </a:ln>
          <a:effectLst/>
        </p:spPr>
        <p:txBody>
          <a:bodyPr vert="horz" wrap="none" lIns="73884" tIns="36942" rIns="73884" bIns="36942" numCol="1" anchor="ctr" anchorCtr="0" compatLnSpc="1">
            <a:prstTxWarp prst="textNoShape">
              <a:avLst/>
            </a:prstTxWarp>
            <a:spAutoFit/>
          </a:bodyPr>
          <a:lstStyle/>
          <a:p>
            <a:pPr algn="ctr" defTabSz="738835" fontAlgn="base">
              <a:spcBef>
                <a:spcPct val="0"/>
              </a:spcBef>
              <a:spcAft>
                <a:spcPct val="0"/>
              </a:spcAft>
            </a:pPr>
            <a:r>
              <a:rPr kumimoji="0" lang="en-US" b="0" i="0" u="sng" strike="noStrike" cap="none" normalizeH="0" baseline="0" dirty="0">
                <a:ln>
                  <a:noFill/>
                </a:ln>
                <a:solidFill>
                  <a:schemeClr val="tx1"/>
                </a:solidFill>
                <a:effectLst/>
                <a:latin typeface="Times New Roman" pitchFamily="18" charset="0"/>
                <a:ea typeface="Times New Roman" pitchFamily="18" charset="0"/>
                <a:cs typeface="Times New Roman" pitchFamily="18" charset="0"/>
                <a:hlinkClick r:id="rId2"/>
              </a:rPr>
              <a:t>http://nielit.gov.in/content/computer-course-0</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pic>
        <p:nvPicPr>
          <p:cNvPr id="15365" name="Picture 4"/>
          <p:cNvPicPr>
            <a:picLocks noChangeArrowheads="1"/>
          </p:cNvPicPr>
          <p:nvPr/>
        </p:nvPicPr>
        <p:blipFill>
          <a:blip r:embed="rId3"/>
          <a:srcRect/>
          <a:stretch>
            <a:fillRect/>
          </a:stretch>
        </p:blipFill>
        <p:spPr bwMode="auto">
          <a:xfrm>
            <a:off x="2028544" y="3646714"/>
            <a:ext cx="5584544" cy="2177143"/>
          </a:xfrm>
          <a:prstGeom prst="rect">
            <a:avLst/>
          </a:prstGeom>
          <a:noFill/>
          <a:ln w="9525">
            <a:noFill/>
            <a:miter lim="800000"/>
            <a:headEnd/>
            <a:tailEnd/>
          </a:ln>
        </p:spPr>
      </p:pic>
      <p:sp>
        <p:nvSpPr>
          <p:cNvPr id="13" name="TextBox 12"/>
          <p:cNvSpPr txBox="1"/>
          <p:nvPr/>
        </p:nvSpPr>
        <p:spPr>
          <a:xfrm>
            <a:off x="3079102" y="6041572"/>
            <a:ext cx="3925769" cy="351604"/>
          </a:xfrm>
          <a:prstGeom prst="rect">
            <a:avLst/>
          </a:prstGeom>
          <a:noFill/>
        </p:spPr>
        <p:txBody>
          <a:bodyPr wrap="square" lIns="73884" tIns="36942" rIns="73884" bIns="36942" rtlCol="0">
            <a:spAutoFit/>
          </a:bodyPr>
          <a:lstStyle/>
          <a:p>
            <a:r>
              <a:rPr lang="en-US" dirty="0"/>
              <a:t>                      Figure: A Webpage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Calibri" pitchFamily="34" charset="0"/>
                <a:cs typeface="Times New Roman" pitchFamily="18" charset="0"/>
              </a:rPr>
              <a:t>                                                           URL (Uniform Resource Locator)</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6386" name="Rectangle 2"/>
          <p:cNvSpPr>
            <a:spLocks noChangeArrowheads="1"/>
          </p:cNvSpPr>
          <p:nvPr/>
        </p:nvSpPr>
        <p:spPr bwMode="auto">
          <a:xfrm>
            <a:off x="203891" y="1542144"/>
            <a:ext cx="8736218" cy="6999578"/>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 URL is the address of a specific webpage or file on the internet.</a:t>
            </a:r>
          </a:p>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t>
            </a:r>
            <a:r>
              <a:rPr lang="en-US" dirty="0">
                <a:latin typeface="Times New Roman" pitchFamily="18" charset="0"/>
                <a:cs typeface="Times New Roman" pitchFamily="18" charset="0"/>
              </a:rPr>
              <a:t>It distinguishes one web page to another. </a:t>
            </a:r>
          </a:p>
          <a:p>
            <a:pPr algn="just" defTabSz="738835" fontAlgn="base">
              <a:spcBef>
                <a:spcPct val="0"/>
              </a:spcBef>
              <a:spcAft>
                <a:spcPct val="0"/>
              </a:spcAft>
              <a:buFontTx/>
              <a:buChar char="•"/>
            </a:pPr>
            <a:r>
              <a:rPr lang="en-US" dirty="0">
                <a:latin typeface="Times New Roman" pitchFamily="18" charset="0"/>
                <a:cs typeface="Times New Roman" pitchFamily="18" charset="0"/>
              </a:rPr>
              <a:t>  It is unique identifier for a webpage or file on the internet.</a:t>
            </a:r>
          </a:p>
          <a:p>
            <a:pPr algn="just" defTabSz="738835" fontAlgn="base">
              <a:spcBef>
                <a:spcPct val="0"/>
              </a:spcBef>
              <a:spcAft>
                <a:spcPct val="0"/>
              </a:spcAft>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r>
              <a:rPr lang="en-IN" dirty="0">
                <a:latin typeface="Times New Roman" pitchFamily="18" charset="0"/>
                <a:cs typeface="Times New Roman" pitchFamily="18" charset="0"/>
              </a:rPr>
              <a:t>  </a:t>
            </a:r>
            <a:r>
              <a:rPr lang="en-US" dirty="0">
                <a:latin typeface="Times New Roman" pitchFamily="18" charset="0"/>
                <a:cs typeface="Times New Roman" pitchFamily="18" charset="0"/>
              </a:rPr>
              <a:t>The URL has following parts:</a:t>
            </a:r>
          </a:p>
          <a:p>
            <a:pPr lvl="1" algn="just" defTabSz="738835" fontAlgn="base">
              <a:spcBef>
                <a:spcPct val="0"/>
              </a:spcBef>
              <a:spcAft>
                <a:spcPct val="0"/>
              </a:spcAft>
              <a:buFont typeface="Wingdings" pitchFamily="2" charset="2"/>
              <a:buChar char="§"/>
            </a:pPr>
            <a:r>
              <a:rPr lang="en-US" b="1" dirty="0">
                <a:latin typeface="Times New Roman" pitchFamily="18" charset="0"/>
                <a:cs typeface="Times New Roman" pitchFamily="18" charset="0"/>
              </a:rPr>
              <a:t>Protocol</a:t>
            </a:r>
            <a:r>
              <a:rPr lang="en-US" dirty="0">
                <a:latin typeface="Times New Roman" pitchFamily="18" charset="0"/>
                <a:cs typeface="Times New Roman" pitchFamily="18" charset="0"/>
              </a:rPr>
              <a:t> – Usually it is http, but it can ftp, https, mailto etc.</a:t>
            </a:r>
          </a:p>
          <a:p>
            <a:pPr lvl="1" algn="just" defTabSz="738835" fontAlgn="base">
              <a:spcBef>
                <a:spcPct val="0"/>
              </a:spcBef>
              <a:spcAft>
                <a:spcPct val="0"/>
              </a:spcAft>
              <a:buFont typeface="Wingdings" pitchFamily="2" charset="2"/>
              <a:buChar char="§"/>
            </a:pPr>
            <a:r>
              <a:rPr lang="en-US" b="1" dirty="0">
                <a:latin typeface="Times New Roman" pitchFamily="18" charset="0"/>
                <a:cs typeface="Times New Roman" pitchFamily="18" charset="0"/>
              </a:rPr>
              <a:t>Host – </a:t>
            </a:r>
            <a:r>
              <a:rPr lang="en-US" dirty="0">
                <a:latin typeface="Times New Roman" pitchFamily="18" charset="0"/>
                <a:cs typeface="Times New Roman" pitchFamily="18" charset="0"/>
              </a:rPr>
              <a:t>It is the IP address or domain name of the server.</a:t>
            </a:r>
          </a:p>
          <a:p>
            <a:pPr lvl="1" algn="just" defTabSz="738835" fontAlgn="base">
              <a:spcBef>
                <a:spcPct val="0"/>
              </a:spcBef>
              <a:spcAft>
                <a:spcPct val="0"/>
              </a:spcAft>
              <a:buFont typeface="Wingdings" pitchFamily="2" charset="2"/>
              <a:buChar char="§"/>
            </a:pPr>
            <a:r>
              <a:rPr lang="en-US" b="1" dirty="0">
                <a:latin typeface="Times New Roman" pitchFamily="18" charset="0"/>
                <a:cs typeface="Times New Roman" pitchFamily="18" charset="0"/>
              </a:rPr>
              <a:t>Port</a:t>
            </a:r>
            <a:r>
              <a:rPr lang="en-US" dirty="0">
                <a:latin typeface="Times New Roman" pitchFamily="18" charset="0"/>
                <a:cs typeface="Times New Roman" pitchFamily="18" charset="0"/>
              </a:rPr>
              <a:t> – It is 16 bit integer. 80 for http protocol. If a different port is used then the number can be written explicitly.</a:t>
            </a:r>
          </a:p>
          <a:p>
            <a:pPr lvl="1" algn="just" defTabSz="738835" fontAlgn="base">
              <a:spcBef>
                <a:spcPct val="0"/>
              </a:spcBef>
              <a:spcAft>
                <a:spcPct val="0"/>
              </a:spcAft>
              <a:buFont typeface="Wingdings" pitchFamily="2" charset="2"/>
              <a:buChar char="§"/>
            </a:pPr>
            <a:r>
              <a:rPr lang="en-US" b="1" dirty="0">
                <a:latin typeface="Times New Roman" pitchFamily="18" charset="0"/>
                <a:cs typeface="Times New Roman" pitchFamily="18" charset="0"/>
              </a:rPr>
              <a:t>Path</a:t>
            </a:r>
            <a:r>
              <a:rPr lang="en-US" dirty="0">
                <a:latin typeface="Times New Roman" pitchFamily="18" charset="0"/>
                <a:cs typeface="Times New Roman" pitchFamily="18" charset="0"/>
              </a:rPr>
              <a:t> – The location and name of the file/web page.</a:t>
            </a:r>
          </a:p>
          <a:p>
            <a:pPr lvl="1" algn="just" defTabSz="738835" fontAlgn="base">
              <a:spcBef>
                <a:spcPct val="0"/>
              </a:spcBef>
              <a:spcAft>
                <a:spcPct val="0"/>
              </a:spcAft>
            </a:pPr>
            <a:endParaRPr lang="en-US" dirty="0">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   It looks like:</a:t>
            </a:r>
          </a:p>
          <a:p>
            <a:pPr lvl="1" algn="just" defTabSz="738835" fontAlgn="base">
              <a:spcBef>
                <a:spcPct val="0"/>
              </a:spcBef>
              <a:spcAft>
                <a:spcPct val="0"/>
              </a:spcAft>
              <a:buFont typeface="Wingdings" pitchFamily="2" charset="2"/>
              <a:buChar char="§"/>
            </a:pPr>
            <a:r>
              <a:rPr lang="en-US" b="1" dirty="0"/>
              <a:t>protocol://host/path</a:t>
            </a:r>
          </a:p>
          <a:p>
            <a:pPr lvl="1" algn="just" defTabSz="738835" fontAlgn="base">
              <a:spcBef>
                <a:spcPct val="0"/>
              </a:spcBef>
              <a:spcAft>
                <a:spcPct val="0"/>
              </a:spcAft>
              <a:buFont typeface="Wingdings" pitchFamily="2" charset="2"/>
              <a:buChar char="§"/>
            </a:pPr>
            <a:r>
              <a:rPr lang="en-US" b="1" dirty="0"/>
              <a:t>protocol://host:port/path</a:t>
            </a:r>
            <a:endParaRPr lang="en-US" dirty="0"/>
          </a:p>
          <a:p>
            <a:pPr lvl="1" algn="just" defTabSz="738835" fontAlgn="base">
              <a:spcBef>
                <a:spcPct val="0"/>
              </a:spcBef>
              <a:spcAft>
                <a:spcPct val="0"/>
              </a:spcAft>
            </a:pPr>
            <a:endParaRPr lang="en-US" dirty="0"/>
          </a:p>
          <a:p>
            <a:pPr algn="just" defTabSz="738835" fontAlgn="base">
              <a:spcBef>
                <a:spcPct val="0"/>
              </a:spcBef>
              <a:spcAft>
                <a:spcPct val="0"/>
              </a:spcAft>
              <a:buFont typeface="Arial" pitchFamily="34" charset="0"/>
              <a:buChar char="•"/>
            </a:pPr>
            <a:endParaRPr lang="en-US" dirty="0"/>
          </a:p>
          <a:p>
            <a:pPr lvl="1" algn="just" defTabSz="738835" fontAlgn="base">
              <a:spcBef>
                <a:spcPct val="0"/>
              </a:spcBef>
              <a:spcAft>
                <a:spcPct val="0"/>
              </a:spcAft>
              <a:buFont typeface="Wingdings" pitchFamily="2" charset="2"/>
              <a:buChar char="§"/>
            </a:pPr>
            <a:endParaRPr lang="en-US" dirty="0">
              <a:latin typeface="Times New Roman" pitchFamily="18" charset="0"/>
              <a:cs typeface="Times New Roman" pitchFamily="18" charset="0"/>
            </a:endParaRPr>
          </a:p>
          <a:p>
            <a:pPr lvl="1" algn="just" defTabSz="738835" fontAlgn="base">
              <a:spcBef>
                <a:spcPct val="0"/>
              </a:spcBef>
              <a:spcAft>
                <a:spcPct val="0"/>
              </a:spcAft>
              <a:buFont typeface="Wingdings" pitchFamily="2" charset="2"/>
              <a:buChar char="§"/>
            </a:pPr>
            <a:endParaRPr lang="en-US" dirty="0">
              <a:latin typeface="Times New Roman" pitchFamily="18" charset="0"/>
              <a:cs typeface="Times New Roman" pitchFamily="18" charset="0"/>
            </a:endParaRPr>
          </a:p>
          <a:p>
            <a:pPr lvl="1" algn="just" defTabSz="738835" fontAlgn="base">
              <a:spcBef>
                <a:spcPct val="0"/>
              </a:spcBef>
              <a:spcAft>
                <a:spcPct val="0"/>
              </a:spcAft>
              <a:buFont typeface="Wingdings" pitchFamily="2" charset="2"/>
              <a:buChar char="§"/>
            </a:pPr>
            <a:endParaRPr lang="en-US" dirty="0"/>
          </a:p>
          <a:p>
            <a:pPr algn="just" defTabSz="738835" fontAlgn="base">
              <a:spcBef>
                <a:spcPct val="0"/>
              </a:spcBef>
              <a:spcAft>
                <a:spcPct val="0"/>
              </a:spcAft>
              <a:buFont typeface="Wingdings" pitchFamily="2" charset="2"/>
              <a:buChar char="§"/>
            </a:pPr>
            <a:endParaRPr lang="en-US" dirty="0">
              <a:latin typeface="Times New Roman" pitchFamily="18" charset="0"/>
              <a:cs typeface="Times New Roman" pitchFamily="18" charset="0"/>
            </a:endParaRPr>
          </a:p>
          <a:p>
            <a:pPr algn="just" defTabSz="738835" fontAlgn="base">
              <a:spcBef>
                <a:spcPct val="0"/>
              </a:spcBef>
              <a:spcAft>
                <a:spcPct val="0"/>
              </a:spcAft>
            </a:pPr>
            <a:endParaRPr lang="en-US" dirty="0"/>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Website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026" name="Rectangle 2"/>
          <p:cNvSpPr>
            <a:spLocks noChangeArrowheads="1"/>
          </p:cNvSpPr>
          <p:nvPr/>
        </p:nvSpPr>
        <p:spPr bwMode="auto">
          <a:xfrm>
            <a:off x="0" y="1778067"/>
            <a:ext cx="9067799" cy="7061133"/>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t>
            </a:r>
            <a:r>
              <a:rPr kumimoji="0" lang="en-US" sz="1700"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A website is a collection of related web pages.</a:t>
            </a:r>
          </a:p>
          <a:p>
            <a:pPr algn="just" defTabSz="738835" fontAlgn="base">
              <a:spcBef>
                <a:spcPct val="0"/>
              </a:spcBef>
              <a:spcAft>
                <a:spcPct val="0"/>
              </a:spcAft>
              <a:buFont typeface="Arial" pitchFamily="34" charset="0"/>
              <a:buChar char="•"/>
            </a:pPr>
            <a:r>
              <a:rPr lang="en-US" sz="1700" dirty="0">
                <a:latin typeface="Times New Roman" pitchFamily="18" charset="0"/>
                <a:ea typeface="Times New Roman" pitchFamily="18" charset="0"/>
                <a:cs typeface="Times New Roman" pitchFamily="18" charset="0"/>
              </a:rPr>
              <a:t>   </a:t>
            </a:r>
            <a:r>
              <a:rPr lang="en-US" sz="1700" dirty="0">
                <a:latin typeface="Times New Roman" pitchFamily="18" charset="0"/>
                <a:cs typeface="Times New Roman" pitchFamily="18" charset="0"/>
              </a:rPr>
              <a:t>It may contain text and other multimedia elements like images, graphics, videos etc.</a:t>
            </a:r>
          </a:p>
          <a:p>
            <a:pPr algn="just" defTabSz="738835" fontAlgn="base">
              <a:spcBef>
                <a:spcPct val="0"/>
              </a:spcBef>
              <a:spcAft>
                <a:spcPct val="0"/>
              </a:spcAft>
              <a:buFont typeface="Arial" pitchFamily="34" charset="0"/>
              <a:buChar char="•"/>
            </a:pPr>
            <a:r>
              <a:rPr lang="en-US" sz="1700" dirty="0">
                <a:latin typeface="Times New Roman" pitchFamily="18" charset="0"/>
                <a:cs typeface="Times New Roman" pitchFamily="18" charset="0"/>
              </a:rPr>
              <a:t>   </a:t>
            </a:r>
            <a:r>
              <a:rPr lang="en-US" sz="1700" dirty="0"/>
              <a:t>The website loads with its default web page called Home page of the website.</a:t>
            </a:r>
          </a:p>
          <a:p>
            <a:pPr algn="just" defTabSz="738835" fontAlgn="base">
              <a:spcBef>
                <a:spcPct val="0"/>
              </a:spcBef>
              <a:spcAft>
                <a:spcPct val="0"/>
              </a:spcAft>
              <a:buFont typeface="Arial" pitchFamily="34" charset="0"/>
              <a:buChar char="•"/>
            </a:pPr>
            <a:r>
              <a:rPr lang="en-US" sz="1700" dirty="0"/>
              <a:t>   The related web pages are linked together using concept of hyper linking and hyper text.</a:t>
            </a:r>
          </a:p>
          <a:p>
            <a:pPr algn="just" defTabSz="738835" fontAlgn="base">
              <a:spcBef>
                <a:spcPct val="0"/>
              </a:spcBef>
              <a:spcAft>
                <a:spcPct val="0"/>
              </a:spcAft>
              <a:buFont typeface="Arial" pitchFamily="34" charset="0"/>
              <a:buChar char="•"/>
            </a:pPr>
            <a:r>
              <a:rPr lang="en-IN" sz="1700" dirty="0"/>
              <a:t>   A </a:t>
            </a:r>
            <a:r>
              <a:rPr lang="en-IN" sz="1700" b="1" dirty="0"/>
              <a:t>hyperlink</a:t>
            </a:r>
            <a:r>
              <a:rPr lang="en-IN" sz="1700" dirty="0"/>
              <a:t> is link or reference that points to another webpage or another location of same web </a:t>
            </a:r>
          </a:p>
          <a:p>
            <a:pPr algn="just" defTabSz="738835" fontAlgn="base">
              <a:spcBef>
                <a:spcPct val="0"/>
              </a:spcBef>
              <a:spcAft>
                <a:spcPct val="0"/>
              </a:spcAft>
            </a:pPr>
            <a:r>
              <a:rPr lang="en-IN" sz="1700" dirty="0"/>
              <a:t>     page.</a:t>
            </a:r>
          </a:p>
          <a:p>
            <a:pPr algn="just" defTabSz="738835" fontAlgn="base">
              <a:spcBef>
                <a:spcPct val="0"/>
              </a:spcBef>
              <a:spcAft>
                <a:spcPct val="0"/>
              </a:spcAft>
              <a:buFont typeface="Arial" pitchFamily="34" charset="0"/>
              <a:buChar char="•"/>
            </a:pPr>
            <a:r>
              <a:rPr lang="en-IN" sz="1700" dirty="0"/>
              <a:t>   </a:t>
            </a:r>
            <a:r>
              <a:rPr lang="en-US" sz="1700" dirty="0"/>
              <a:t>A</a:t>
            </a:r>
            <a:r>
              <a:rPr lang="en-US" sz="1700" b="1" dirty="0"/>
              <a:t> Hypertext</a:t>
            </a:r>
            <a:r>
              <a:rPr lang="en-US" sz="1700" dirty="0"/>
              <a:t> is that text on webpage that contains hyperlink. </a:t>
            </a:r>
            <a:r>
              <a:rPr lang="en-IN" sz="1700" dirty="0"/>
              <a:t>When user move mouse over the   </a:t>
            </a:r>
          </a:p>
          <a:p>
            <a:pPr algn="just" defTabSz="738835" fontAlgn="base">
              <a:spcBef>
                <a:spcPct val="0"/>
              </a:spcBef>
              <a:spcAft>
                <a:spcPct val="0"/>
              </a:spcAft>
            </a:pPr>
            <a:r>
              <a:rPr lang="en-IN" sz="1700" dirty="0"/>
              <a:t>    hypertext, the shape of the mouse gets changed, and by clicking on hypertext, the user can move  </a:t>
            </a:r>
          </a:p>
          <a:p>
            <a:pPr algn="just" defTabSz="738835" fontAlgn="base">
              <a:spcBef>
                <a:spcPct val="0"/>
              </a:spcBef>
              <a:spcAft>
                <a:spcPct val="0"/>
              </a:spcAft>
            </a:pPr>
            <a:r>
              <a:rPr lang="en-IN" sz="1700" dirty="0"/>
              <a:t>    another location.                       </a:t>
            </a:r>
          </a:p>
          <a:p>
            <a:pPr algn="just" defTabSz="738835" fontAlgn="base">
              <a:spcBef>
                <a:spcPct val="0"/>
              </a:spcBef>
              <a:spcAft>
                <a:spcPct val="0"/>
              </a:spcAft>
              <a:buFont typeface="Arial" pitchFamily="34" charset="0"/>
              <a:buChar char="•"/>
            </a:pPr>
            <a:r>
              <a:rPr lang="en-US" sz="1700" dirty="0"/>
              <a:t>  Actually the term hypertext has been now replaced with </a:t>
            </a:r>
            <a:r>
              <a:rPr lang="en-US" sz="1700" b="1" dirty="0"/>
              <a:t>hypermedia</a:t>
            </a:r>
            <a:r>
              <a:rPr lang="en-US" sz="1700" dirty="0"/>
              <a:t> because not only text but also</a:t>
            </a:r>
          </a:p>
          <a:p>
            <a:pPr algn="just" defTabSz="738835" fontAlgn="base">
              <a:spcBef>
                <a:spcPct val="0"/>
              </a:spcBef>
              <a:spcAft>
                <a:spcPct val="0"/>
              </a:spcAft>
            </a:pPr>
            <a:r>
              <a:rPr lang="en-US" sz="1700" dirty="0"/>
              <a:t>    </a:t>
            </a:r>
            <a:r>
              <a:rPr lang="en-US" sz="1700" dirty="0" err="1"/>
              <a:t>images,video</a:t>
            </a:r>
            <a:r>
              <a:rPr lang="en-US" sz="1700" dirty="0"/>
              <a:t> etc can be hyperlinked in the webpage.</a:t>
            </a:r>
          </a:p>
          <a:p>
            <a:pPr algn="just" defTabSz="738835" fontAlgn="base">
              <a:spcBef>
                <a:spcPct val="0"/>
              </a:spcBef>
              <a:spcAft>
                <a:spcPct val="0"/>
              </a:spcAft>
              <a:buFont typeface="Arial" pitchFamily="34" charset="0"/>
              <a:buChar char="•"/>
            </a:pPr>
            <a:r>
              <a:rPr lang="en-US" sz="1700" b="1" dirty="0"/>
              <a:t>   A website can be accessed by typing website’s name (known as domain name) in the address bar</a:t>
            </a:r>
          </a:p>
          <a:p>
            <a:pPr algn="just" defTabSz="738835" fontAlgn="base">
              <a:spcBef>
                <a:spcPct val="0"/>
              </a:spcBef>
              <a:spcAft>
                <a:spcPct val="0"/>
              </a:spcAft>
            </a:pPr>
            <a:r>
              <a:rPr lang="en-US" sz="1700" b="1" dirty="0"/>
              <a:t>     to  the web browser (like Google chrome, Mozilla </a:t>
            </a:r>
            <a:r>
              <a:rPr lang="en-US" sz="1700" b="1" dirty="0" err="1"/>
              <a:t>firefox</a:t>
            </a:r>
            <a:r>
              <a:rPr lang="en-US" sz="1700" b="1" dirty="0"/>
              <a:t> etc).</a:t>
            </a:r>
          </a:p>
          <a:p>
            <a:pPr algn="just" defTabSz="738835" fontAlgn="base">
              <a:spcBef>
                <a:spcPct val="0"/>
              </a:spcBef>
              <a:spcAft>
                <a:spcPct val="0"/>
              </a:spcAft>
              <a:buFont typeface="Arial" pitchFamily="34" charset="0"/>
              <a:buChar char="•"/>
            </a:pPr>
            <a:r>
              <a:rPr lang="en-IN" sz="1700" b="1" dirty="0"/>
              <a:t>    </a:t>
            </a:r>
            <a:r>
              <a:rPr lang="en-US" sz="1700" dirty="0"/>
              <a:t>Examples of some websites are </a:t>
            </a:r>
            <a:r>
              <a:rPr lang="en-US" sz="1700" u="sng" dirty="0">
                <a:hlinkClick r:id="rId2"/>
              </a:rPr>
              <a:t>www.nielit.gov.in</a:t>
            </a:r>
            <a:r>
              <a:rPr lang="en-US" sz="1700" dirty="0"/>
              <a:t> (NIELIT’s Website), </a:t>
            </a:r>
            <a:r>
              <a:rPr lang="en-US" sz="1700" u="sng" dirty="0">
                <a:hlinkClick r:id="rId3"/>
              </a:rPr>
              <a:t>www.facebook.com</a:t>
            </a:r>
            <a:r>
              <a:rPr lang="en-US" sz="1700" dirty="0"/>
              <a:t> </a:t>
            </a:r>
          </a:p>
          <a:p>
            <a:pPr algn="just" defTabSz="738835" fontAlgn="base">
              <a:spcBef>
                <a:spcPct val="0"/>
              </a:spcBef>
              <a:spcAft>
                <a:spcPct val="0"/>
              </a:spcAft>
            </a:pPr>
            <a:r>
              <a:rPr lang="en-US" sz="1700" dirty="0"/>
              <a:t>     (Social networking site), </a:t>
            </a:r>
            <a:r>
              <a:rPr lang="en-US" sz="1700" u="sng" dirty="0">
                <a:hlinkClick r:id="rId4"/>
              </a:rPr>
              <a:t>www.google.com</a:t>
            </a:r>
            <a:r>
              <a:rPr lang="en-US" sz="1700" dirty="0"/>
              <a:t> (search engine site). </a:t>
            </a:r>
          </a:p>
          <a:p>
            <a:pPr algn="just" defTabSz="738835" fontAlgn="base">
              <a:spcBef>
                <a:spcPct val="0"/>
              </a:spcBef>
              <a:spcAft>
                <a:spcPct val="0"/>
              </a:spcAft>
              <a:buFont typeface="Arial" pitchFamily="34" charset="0"/>
              <a:buChar char="•"/>
            </a:pPr>
            <a:endParaRPr lang="en-US" dirty="0"/>
          </a:p>
          <a:p>
            <a:pPr algn="just" defTabSz="738835" fontAlgn="base">
              <a:spcBef>
                <a:spcPct val="0"/>
              </a:spcBef>
              <a:spcAft>
                <a:spcPct val="0"/>
              </a:spcAft>
              <a:buFont typeface="Arial" pitchFamily="34" charset="0"/>
              <a:buChar char="•"/>
            </a:pPr>
            <a:endParaRPr lang="en-US" dirty="0"/>
          </a:p>
          <a:p>
            <a:pPr algn="just" defTabSz="738835" fontAlgn="base">
              <a:spcBef>
                <a:spcPct val="0"/>
              </a:spcBef>
              <a:spcAft>
                <a:spcPct val="0"/>
              </a:spcAft>
            </a:pPr>
            <a:endParaRPr lang="en-US" dirty="0"/>
          </a:p>
          <a:p>
            <a:pPr algn="just" defTabSz="738835" fontAlgn="base">
              <a:spcBef>
                <a:spcPct val="0"/>
              </a:spcBef>
              <a:spcAft>
                <a:spcPct val="0"/>
              </a:spcAft>
              <a:buFont typeface="Arial" pitchFamily="34" charset="0"/>
              <a:buChar char="•"/>
            </a:pPr>
            <a:endParaRPr lang="en-US" dirty="0"/>
          </a:p>
          <a:p>
            <a:pPr algn="just" defTabSz="738835" fontAlgn="base">
              <a:spcBef>
                <a:spcPct val="0"/>
              </a:spcBef>
              <a:spcAft>
                <a:spcPct val="0"/>
              </a:spcAft>
              <a:buFont typeface="Arial" pitchFamily="34" charset="0"/>
              <a:buChar char="•"/>
            </a:pPr>
            <a:endParaRPr lang="en-IN" dirty="0"/>
          </a:p>
          <a:p>
            <a:pPr algn="just" defTabSz="738835" fontAlgn="base">
              <a:spcBef>
                <a:spcPct val="0"/>
              </a:spcBef>
              <a:spcAft>
                <a:spcPct val="0"/>
              </a:spcAft>
              <a:buFont typeface="Arial" pitchFamily="34" charset="0"/>
              <a:buChar char="•"/>
            </a:pPr>
            <a:endParaRPr lang="en-US" dirty="0"/>
          </a:p>
          <a:p>
            <a:pPr algn="just" defTabSz="738835" fontAlgn="base">
              <a:spcBef>
                <a:spcPct val="0"/>
              </a:spcBef>
              <a:spcAft>
                <a:spcPct val="0"/>
              </a:spcAft>
              <a:buFontTx/>
              <a:buChar char="•"/>
            </a:pPr>
            <a:endParaRPr lang="en-US" dirty="0"/>
          </a:p>
          <a:p>
            <a:pPr algn="just" defTabSz="738835" fontAlgn="base">
              <a:spcBef>
                <a:spcPct val="0"/>
              </a:spcBef>
              <a:spcAft>
                <a:spcPct val="0"/>
              </a:spcAft>
              <a:buFontTx/>
              <a:buChar char="•"/>
            </a:pPr>
            <a:endParaRPr lang="en-US" dirty="0"/>
          </a:p>
          <a:p>
            <a:pPr algn="just" defTabSz="738835" fontAlgn="base">
              <a:spcBef>
                <a:spcPct val="0"/>
              </a:spcBef>
              <a:spcAft>
                <a:spcPct val="0"/>
              </a:spcAft>
              <a:buFontTx/>
              <a:buChar char="•"/>
            </a:pPr>
            <a:endParaRPr lang="en-US" dirty="0"/>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6"/>
          <p:cNvPicPr>
            <a:picLocks noChangeArrowheads="1"/>
          </p:cNvPicPr>
          <p:nvPr/>
        </p:nvPicPr>
        <p:blipFill>
          <a:blip r:embed="rId2"/>
          <a:srcRect/>
          <a:stretch>
            <a:fillRect/>
          </a:stretch>
        </p:blipFill>
        <p:spPr bwMode="auto">
          <a:xfrm>
            <a:off x="1295400" y="1676400"/>
            <a:ext cx="6358639" cy="3701143"/>
          </a:xfrm>
          <a:prstGeom prst="rect">
            <a:avLst/>
          </a:prstGeom>
          <a:noFill/>
          <a:ln w="9525">
            <a:noFill/>
            <a:miter lim="800000"/>
            <a:headEnd/>
            <a:tailEnd/>
          </a:ln>
        </p:spPr>
      </p:pic>
      <p:sp>
        <p:nvSpPr>
          <p:cNvPr id="18435" name="Rectangle 3"/>
          <p:cNvSpPr>
            <a:spLocks noChangeArrowheads="1"/>
          </p:cNvSpPr>
          <p:nvPr/>
        </p:nvSpPr>
        <p:spPr bwMode="auto">
          <a:xfrm>
            <a:off x="3048000" y="5486400"/>
            <a:ext cx="3900303" cy="351604"/>
          </a:xfrm>
          <a:prstGeom prst="rect">
            <a:avLst/>
          </a:prstGeom>
          <a:noFill/>
          <a:ln w="9525">
            <a:noFill/>
            <a:miter lim="800000"/>
            <a:headEnd/>
            <a:tailEnd/>
          </a:ln>
          <a:effectLst/>
        </p:spPr>
        <p:txBody>
          <a:bodyPr vert="horz" wrap="none" lIns="73884" tIns="36942" rIns="73884" bIns="36942" numCol="1" anchor="ctr" anchorCtr="0" compatLnSpc="1">
            <a:prstTxWarp prst="textNoShape">
              <a:avLst/>
            </a:prstTxWarp>
            <a:spAutoFit/>
          </a:bodyPr>
          <a:lstStyle/>
          <a:p>
            <a:pPr algn="ctr" defTabSz="738835" fontAlgn="base">
              <a:spcBef>
                <a:spcPct val="0"/>
              </a:spcBef>
              <a:spcAft>
                <a:spcPct val="0"/>
              </a:spcAft>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Figure: Home page of NIELIT’s website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Working of website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025" name="Rectangle 1"/>
          <p:cNvSpPr>
            <a:spLocks noChangeArrowheads="1"/>
          </p:cNvSpPr>
          <p:nvPr/>
        </p:nvSpPr>
        <p:spPr bwMode="auto">
          <a:xfrm>
            <a:off x="148598" y="1542143"/>
            <a:ext cx="8846803" cy="5614584"/>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tabLst>
                <a:tab pos="230886" algn="l"/>
              </a:tabLs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The working of website can be understood in following steps:</a:t>
            </a:r>
          </a:p>
          <a:p>
            <a:pPr algn="just" defTabSz="738835" fontAlgn="base">
              <a:spcBef>
                <a:spcPct val="0"/>
              </a:spcBef>
              <a:spcAft>
                <a:spcPct val="0"/>
              </a:spcAft>
              <a:buFontTx/>
              <a:buChar char="•"/>
              <a:tabLst>
                <a:tab pos="230886" algn="l"/>
              </a:tabLst>
            </a:pPr>
            <a:endParaRPr lang="en-US" b="1" dirty="0">
              <a:latin typeface="Times New Roman" pitchFamily="18" charset="0"/>
              <a:cs typeface="Times New Roman" pitchFamily="18" charset="0"/>
            </a:endParaRPr>
          </a:p>
          <a:p>
            <a:pPr algn="just" defTabSz="738835" fontAlgn="base">
              <a:spcBef>
                <a:spcPct val="0"/>
              </a:spcBef>
              <a:spcAft>
                <a:spcPct val="0"/>
              </a:spcAft>
              <a:tabLst>
                <a:tab pos="230886" algn="l"/>
              </a:tabLst>
            </a:pPr>
            <a:r>
              <a:rPr lang="en-IN" b="1" dirty="0"/>
              <a:t>Step 1: </a:t>
            </a:r>
            <a:r>
              <a:rPr lang="en-IN" dirty="0"/>
              <a:t>Firstly user makes request for accessing a website by typing its domain name (say</a:t>
            </a:r>
            <a:r>
              <a:rPr lang="en-IN" u="sng" dirty="0">
                <a:hlinkClick r:id="rId2"/>
              </a:rPr>
              <a:t>www.nielit.gov.in</a:t>
            </a:r>
            <a:r>
              <a:rPr lang="en-IN" dirty="0"/>
              <a:t>) in the address bar of the browser.</a:t>
            </a:r>
          </a:p>
          <a:p>
            <a:pPr algn="just" defTabSz="738835" fontAlgn="base">
              <a:spcBef>
                <a:spcPct val="0"/>
              </a:spcBef>
              <a:spcAft>
                <a:spcPct val="0"/>
              </a:spcAft>
              <a:tabLst>
                <a:tab pos="230886" algn="l"/>
              </a:tabLst>
            </a:pPr>
            <a:r>
              <a:rPr lang="en-IN" b="1" dirty="0"/>
              <a:t>Step 2: </a:t>
            </a:r>
            <a:r>
              <a:rPr lang="en-IN" dirty="0"/>
              <a:t>The browser sends request to DNS (Domain Name System) server for looking IP address of the domain name. </a:t>
            </a:r>
          </a:p>
          <a:p>
            <a:pPr algn="just" defTabSz="738835" fontAlgn="base">
              <a:spcBef>
                <a:spcPct val="0"/>
              </a:spcBef>
              <a:spcAft>
                <a:spcPct val="0"/>
              </a:spcAft>
              <a:tabLst>
                <a:tab pos="230886" algn="l"/>
              </a:tabLst>
            </a:pPr>
            <a:r>
              <a:rPr lang="en-IN" b="1" dirty="0"/>
              <a:t>Step 3: </a:t>
            </a:r>
            <a:r>
              <a:rPr lang="en-IN" dirty="0"/>
              <a:t>The DNS translates the human readable domain name into numeric IP address (say 164.100.129.96).</a:t>
            </a:r>
          </a:p>
          <a:p>
            <a:pPr algn="just" defTabSz="738835" fontAlgn="base">
              <a:spcBef>
                <a:spcPct val="0"/>
              </a:spcBef>
              <a:spcAft>
                <a:spcPct val="0"/>
              </a:spcAft>
              <a:tabLst>
                <a:tab pos="230886" algn="l"/>
              </a:tabLst>
            </a:pPr>
            <a:r>
              <a:rPr lang="en-IN" b="1" dirty="0"/>
              <a:t>Step 4: </a:t>
            </a:r>
            <a:r>
              <a:rPr lang="en-IN" dirty="0"/>
              <a:t>The DNS server returns the IP address to the browser.</a:t>
            </a:r>
          </a:p>
          <a:p>
            <a:pPr algn="just" defTabSz="738835" fontAlgn="base">
              <a:spcBef>
                <a:spcPct val="0"/>
              </a:spcBef>
              <a:spcAft>
                <a:spcPct val="0"/>
              </a:spcAft>
              <a:tabLst>
                <a:tab pos="230886" algn="l"/>
              </a:tabLst>
            </a:pPr>
            <a:r>
              <a:rPr lang="en-IN" b="1" dirty="0"/>
              <a:t>Step 5: </a:t>
            </a:r>
            <a:r>
              <a:rPr lang="en-IN" dirty="0"/>
              <a:t>The browser now sends the request for web page using IP address provided by DNS to connect to the web server.</a:t>
            </a:r>
          </a:p>
          <a:p>
            <a:pPr algn="just" defTabSz="738835" fontAlgn="base">
              <a:spcBef>
                <a:spcPct val="0"/>
              </a:spcBef>
              <a:spcAft>
                <a:spcPct val="0"/>
              </a:spcAft>
              <a:tabLst>
                <a:tab pos="230886" algn="l"/>
              </a:tabLst>
            </a:pPr>
            <a:r>
              <a:rPr lang="en-IN" b="1" dirty="0"/>
              <a:t>Step 6: </a:t>
            </a:r>
            <a:r>
              <a:rPr lang="en-IN" dirty="0"/>
              <a:t>The web server responds the request made by web client (browser), and returns the copy of web page (static or dynamic) based on the request.</a:t>
            </a:r>
          </a:p>
          <a:p>
            <a:pPr algn="just" defTabSz="738835" fontAlgn="base">
              <a:spcBef>
                <a:spcPct val="0"/>
              </a:spcBef>
              <a:spcAft>
                <a:spcPct val="0"/>
              </a:spcAft>
              <a:tabLst>
                <a:tab pos="230886" algn="l"/>
              </a:tabLst>
            </a:pPr>
            <a:r>
              <a:rPr lang="en-IN" b="1" dirty="0"/>
              <a:t>Step 7: </a:t>
            </a:r>
            <a:r>
              <a:rPr lang="en-IN" dirty="0"/>
              <a:t>The web page is now displayed on the web browser.</a:t>
            </a:r>
            <a:endParaRPr lang="en-US" dirty="0"/>
          </a:p>
          <a:p>
            <a:pPr algn="just" defTabSz="738835" fontAlgn="base">
              <a:spcBef>
                <a:spcPct val="0"/>
              </a:spcBef>
              <a:spcAft>
                <a:spcPct val="0"/>
              </a:spcAft>
              <a:tabLst>
                <a:tab pos="230886" algn="l"/>
              </a:tabLst>
            </a:pPr>
            <a:endParaRPr lang="en-US" dirty="0"/>
          </a:p>
          <a:p>
            <a:pPr algn="just" defTabSz="738835" fontAlgn="base">
              <a:spcBef>
                <a:spcPct val="0"/>
              </a:spcBef>
              <a:spcAft>
                <a:spcPct val="0"/>
              </a:spcAft>
              <a:tabLst>
                <a:tab pos="230886" algn="l"/>
              </a:tabLst>
            </a:pPr>
            <a:endParaRPr lang="en-US" dirty="0"/>
          </a:p>
          <a:p>
            <a:pPr algn="just" defTabSz="738835" fontAlgn="base">
              <a:spcBef>
                <a:spcPct val="0"/>
              </a:spcBef>
              <a:spcAft>
                <a:spcPct val="0"/>
              </a:spcAft>
              <a:tabLst>
                <a:tab pos="230886" algn="l"/>
              </a:tabLst>
            </a:pPr>
            <a:endParaRPr lang="en-US" dirty="0"/>
          </a:p>
          <a:p>
            <a:pPr algn="just" defTabSz="738835" fontAlgn="base">
              <a:spcBef>
                <a:spcPct val="0"/>
              </a:spcBef>
              <a:spcAft>
                <a:spcPct val="0"/>
              </a:spcAft>
              <a:tabLst>
                <a:tab pos="230886" algn="l"/>
              </a:tabLst>
            </a:pPr>
            <a:endParaRPr lang="en-US" dirty="0"/>
          </a:p>
          <a:p>
            <a:pPr algn="just" defTabSz="738835" fontAlgn="base">
              <a:spcBef>
                <a:spcPct val="0"/>
              </a:spcBef>
              <a:spcAft>
                <a:spcPct val="0"/>
              </a:spcAft>
              <a:tabLst>
                <a:tab pos="230886" algn="l"/>
              </a:tabLst>
            </a:pPr>
            <a:endParaRPr lang="en-US" dirty="0"/>
          </a:p>
          <a:p>
            <a:pPr algn="just" defTabSz="738835" fontAlgn="base">
              <a:spcBef>
                <a:spcPct val="0"/>
              </a:spcBef>
              <a:spcAft>
                <a:spcPct val="0"/>
              </a:spcAft>
              <a:buFontTx/>
              <a:buChar char="•"/>
              <a:tabLst>
                <a:tab pos="230886" algn="l"/>
              </a:tabLs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Types of website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0482" name="Rectangle 2"/>
          <p:cNvSpPr>
            <a:spLocks noChangeArrowheads="1"/>
          </p:cNvSpPr>
          <p:nvPr/>
        </p:nvSpPr>
        <p:spPr bwMode="auto">
          <a:xfrm>
            <a:off x="203891" y="1542143"/>
            <a:ext cx="8680925" cy="90560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There are two types of websites:</a:t>
            </a:r>
          </a:p>
          <a:p>
            <a:pPr algn="just" defTabSz="738835" fontAlgn="base">
              <a:spcBef>
                <a:spcPct val="0"/>
              </a:spcBef>
              <a:spcAft>
                <a:spcPct val="0"/>
              </a:spcAft>
            </a:pPr>
            <a:endParaRPr lang="en-US" b="1" dirty="0">
              <a:latin typeface="Times New Roman" pitchFamily="18" charset="0"/>
              <a:cs typeface="Times New Roman" pitchFamily="18" charset="0"/>
            </a:endParaRPr>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0483" name="Rectangle 3"/>
          <p:cNvSpPr>
            <a:spLocks noChangeArrowheads="1"/>
          </p:cNvSpPr>
          <p:nvPr/>
        </p:nvSpPr>
        <p:spPr bwMode="auto">
          <a:xfrm>
            <a:off x="314476" y="1614714"/>
            <a:ext cx="1994895" cy="1921265"/>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endParaRPr lang="en-US" sz="1500" dirty="0">
              <a:latin typeface="Arial" pitchFamily="34" charset="0"/>
              <a:cs typeface="Arial" pitchFamily="34" charset="0"/>
            </a:endParaRPr>
          </a:p>
          <a:p>
            <a:pPr marL="369418" indent="-369418" defTabSz="738835" eaLnBrk="0" fontAlgn="base" hangingPunct="0">
              <a:spcBef>
                <a:spcPct val="0"/>
              </a:spcBef>
              <a:spcAft>
                <a:spcPct val="0"/>
              </a:spcAft>
              <a:buFont typeface="+mj-lt"/>
              <a:buAutoNum type="arabicPeriod"/>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Static Websites</a:t>
            </a:r>
          </a:p>
          <a:p>
            <a:pPr marL="369418" indent="-369418" defTabSz="738835" eaLnBrk="0" fontAlgn="base" hangingPunct="0">
              <a:spcBef>
                <a:spcPct val="0"/>
              </a:spcBef>
              <a:spcAft>
                <a:spcPct val="0"/>
              </a:spcAft>
              <a:buFont typeface="+mj-lt"/>
              <a:buAutoNum type="arabicPeriod"/>
            </a:pPr>
            <a:r>
              <a:rPr lang="en-US" dirty="0"/>
              <a:t>Dynamic Websites</a:t>
            </a:r>
          </a:p>
          <a:p>
            <a:pPr marL="369418" indent="-369418" defTabSz="738835" eaLnBrk="0" fontAlgn="base" hangingPunct="0">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marL="369418" indent="-369418" defTabSz="738835" eaLnBrk="0" fontAlgn="base" hangingPunct="0">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defTabSz="738835" eaLnBrk="0" fontAlgn="base" hangingPunct="0">
              <a:spcBef>
                <a:spcPct val="0"/>
              </a:spcBef>
              <a:spcAft>
                <a:spcPct val="0"/>
              </a:spcAft>
            </a:pPr>
            <a:endParaRPr lang="en-US" sz="1500" dirty="0">
              <a:latin typeface="Arial" pitchFamily="34" charset="0"/>
              <a:cs typeface="Arial" pitchFamily="34" charset="0"/>
            </a:endParaRPr>
          </a:p>
        </p:txBody>
      </p:sp>
      <p:sp>
        <p:nvSpPr>
          <p:cNvPr id="20484" name="Rectangle 4"/>
          <p:cNvSpPr>
            <a:spLocks noChangeArrowheads="1"/>
          </p:cNvSpPr>
          <p:nvPr/>
        </p:nvSpPr>
        <p:spPr bwMode="auto">
          <a:xfrm>
            <a:off x="259184" y="2558144"/>
            <a:ext cx="8736218" cy="3121593"/>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Static Websites:</a:t>
            </a:r>
          </a:p>
          <a:p>
            <a:pPr algn="just" defTabSz="738835" fontAlgn="base">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cs typeface="Times New Roman" pitchFamily="18" charset="0"/>
              </a:rPr>
              <a:t>   </a:t>
            </a:r>
            <a:r>
              <a:rPr lang="en-US" dirty="0"/>
              <a:t>Static websites, as its name suggests, are those which has predefined and fixed contents </a:t>
            </a:r>
            <a:r>
              <a:rPr lang="en-US" dirty="0" smtClean="0"/>
              <a:t>and remain                                                                                                                                                       same </a:t>
            </a:r>
            <a:r>
              <a:rPr lang="en-US" dirty="0"/>
              <a:t>every time when user accesses the website.  Static websites are informative website. </a:t>
            </a:r>
          </a:p>
          <a:p>
            <a:pPr algn="just" defTabSz="738835" fontAlgn="base">
              <a:spcBef>
                <a:spcPct val="0"/>
              </a:spcBef>
              <a:spcAft>
                <a:spcPct val="0"/>
              </a:spcAft>
              <a:buFont typeface="Arial" pitchFamily="34" charset="0"/>
              <a:buChar char="•"/>
            </a:pPr>
            <a:r>
              <a:rPr lang="en-US" dirty="0"/>
              <a:t>    The user can not interact with static website. Static websites do not require any information to be stored in the database.</a:t>
            </a:r>
          </a:p>
          <a:p>
            <a:pPr algn="just" defTabSz="738835" fontAlgn="base">
              <a:spcBef>
                <a:spcPct val="0"/>
              </a:spcBef>
              <a:spcAft>
                <a:spcPct val="0"/>
              </a:spcAft>
              <a:buFont typeface="Arial" pitchFamily="34" charset="0"/>
              <a:buChar char="•"/>
            </a:pPr>
            <a:r>
              <a:rPr lang="en-US" dirty="0"/>
              <a:t>   Static websites are designed using only front end tools (HTML, CSS, and JavaScript). </a:t>
            </a:r>
          </a:p>
          <a:p>
            <a:pPr algn="just" defTabSz="738835" fontAlgn="base">
              <a:spcBef>
                <a:spcPct val="0"/>
              </a:spcBef>
              <a:spcAft>
                <a:spcPct val="0"/>
              </a:spcAft>
              <a:buFont typeface="Arial" pitchFamily="34" charset="0"/>
              <a:buChar char="•"/>
            </a:pPr>
            <a:r>
              <a:rPr lang="en-US" dirty="0"/>
              <a:t>   The contents of static websites can be changed manually at server side. The user can not modify it.</a:t>
            </a:r>
          </a:p>
          <a:p>
            <a:pPr algn="just" defTabSz="738835" fontAlgn="base">
              <a:spcBef>
                <a:spcPct val="0"/>
              </a:spcBef>
              <a:spcAft>
                <a:spcPct val="0"/>
              </a:spcAft>
            </a:pPr>
            <a:endParaRPr lang="en-US" dirty="0"/>
          </a:p>
          <a:p>
            <a:pPr algn="just" defTabSz="738835" fontAlgn="base">
              <a:spcBef>
                <a:spcPct val="0"/>
              </a:spcBef>
              <a:spcAft>
                <a:spcPct val="0"/>
              </a:spcAft>
              <a:buFont typeface="Arial" pitchFamily="34" charset="0"/>
              <a:buChar char="•"/>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pic>
        <p:nvPicPr>
          <p:cNvPr id="20485" name="Object 7"/>
          <p:cNvPicPr>
            <a:picLocks noChangeArrowheads="1"/>
          </p:cNvPicPr>
          <p:nvPr/>
        </p:nvPicPr>
        <p:blipFill>
          <a:blip r:embed="rId2"/>
          <a:srcRect l="-204" t="-15814" r="-204" b="-12888"/>
          <a:stretch>
            <a:fillRect/>
          </a:stretch>
        </p:blipFill>
        <p:spPr bwMode="auto">
          <a:xfrm>
            <a:off x="1365034" y="4807857"/>
            <a:ext cx="5584544" cy="1016000"/>
          </a:xfrm>
          <a:prstGeom prst="rect">
            <a:avLst/>
          </a:prstGeom>
          <a:noFill/>
          <a:ln w="9525">
            <a:noFill/>
            <a:miter lim="800000"/>
            <a:headEnd/>
            <a:tailEnd/>
          </a:ln>
        </p:spPr>
      </p:pic>
      <p:sp>
        <p:nvSpPr>
          <p:cNvPr id="20486" name="Rectangle 6"/>
          <p:cNvSpPr>
            <a:spLocks noChangeArrowheads="1"/>
          </p:cNvSpPr>
          <p:nvPr/>
        </p:nvSpPr>
        <p:spPr bwMode="auto">
          <a:xfrm>
            <a:off x="0" y="5969000"/>
            <a:ext cx="5567265" cy="628603"/>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ctr" defTabSz="738835" fontAlgn="base">
              <a:spcBef>
                <a:spcPct val="0"/>
              </a:spcBef>
              <a:spcAft>
                <a:spcPct val="0"/>
              </a:spcAft>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Figure: Working of Static website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5" name="Rectangle 1"/>
          <p:cNvSpPr>
            <a:spLocks noChangeArrowheads="1"/>
          </p:cNvSpPr>
          <p:nvPr/>
        </p:nvSpPr>
        <p:spPr bwMode="auto">
          <a:xfrm>
            <a:off x="609600" y="914400"/>
            <a:ext cx="8128000" cy="1736599"/>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Dynamic Websites:</a:t>
            </a:r>
          </a:p>
          <a:p>
            <a:pPr algn="just" defTabSz="738835" fontAlgn="base">
              <a:spcBef>
                <a:spcPct val="0"/>
              </a:spcBef>
              <a:spcAft>
                <a:spcPct val="0"/>
              </a:spcAft>
            </a:pPr>
            <a:endParaRPr lang="en-IN" b="1" dirty="0">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 Dynamic websites are created using front end and back end tools. Dynamic website is something whose contents changes dynamically on the basis of user request. </a:t>
            </a:r>
          </a:p>
          <a:p>
            <a:pPr algn="just" defTabSz="738835" fontAlgn="base">
              <a:spcBef>
                <a:spcPct val="0"/>
              </a:spcBef>
              <a:spcAft>
                <a:spcPct val="0"/>
              </a:spcAft>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026" name="Rectangle 2"/>
          <p:cNvSpPr>
            <a:spLocks noChangeArrowheads="1"/>
          </p:cNvSpPr>
          <p:nvPr/>
        </p:nvSpPr>
        <p:spPr bwMode="auto">
          <a:xfrm>
            <a:off x="535646" y="2685143"/>
            <a:ext cx="8017414" cy="2844595"/>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The examples of dynamic website include </a:t>
            </a:r>
            <a:r>
              <a:rPr kumimoji="0" lang="en-US" b="0" i="0" u="none" strike="noStrike" cap="none" normalizeH="0" baseline="0" dirty="0" err="1">
                <a:ln>
                  <a:noFill/>
                </a:ln>
                <a:solidFill>
                  <a:schemeClr val="tx1"/>
                </a:solidFill>
                <a:effectLst/>
                <a:latin typeface="Times New Roman" pitchFamily="18" charset="0"/>
                <a:ea typeface="Times New Roman" pitchFamily="18" charset="0"/>
                <a:cs typeface="Times New Roman" pitchFamily="18" charset="0"/>
              </a:rPr>
              <a:t>facebook</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twitter etc.</a:t>
            </a:r>
          </a:p>
          <a:p>
            <a:pPr algn="just" defTabSz="738835" fontAlgn="base">
              <a:spcBef>
                <a:spcPct val="0"/>
              </a:spcBef>
              <a:spcAft>
                <a:spcPct val="0"/>
              </a:spcAft>
            </a:pPr>
            <a:endParaRPr lang="en-US" dirty="0">
              <a:latin typeface="Times New Roman" pitchFamily="18" charset="0"/>
              <a:ea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 The contents of these website changes as per the user input. The contents of the </a:t>
            </a:r>
            <a:r>
              <a:rPr lang="en-US" dirty="0" err="1"/>
              <a:t>facebook’s</a:t>
            </a:r>
            <a:r>
              <a:rPr lang="en-US" dirty="0"/>
              <a:t> website like posts, comments, photos etc are stored in the database. The </a:t>
            </a:r>
            <a:r>
              <a:rPr lang="en-US" dirty="0" err="1"/>
              <a:t>facebook</a:t>
            </a:r>
            <a:r>
              <a:rPr lang="en-US" dirty="0"/>
              <a:t> page differs from one user to another user. </a:t>
            </a:r>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 In dynamic website, when user makes request for web page, it is processed at server side and dynamically the web page is created in real time, then transferred to client side and displayed on the browser. </a:t>
            </a:r>
          </a:p>
          <a:p>
            <a:pPr algn="just" defTabSz="738835" fontAlgn="base">
              <a:spcBef>
                <a:spcPct val="0"/>
              </a:spcBef>
              <a:spcAft>
                <a:spcPct val="0"/>
              </a:spcAft>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Object 9"/>
          <p:cNvPicPr>
            <a:picLocks noChangeArrowheads="1"/>
          </p:cNvPicPr>
          <p:nvPr/>
        </p:nvPicPr>
        <p:blipFill>
          <a:blip r:embed="rId2"/>
          <a:srcRect l="-108" t="-3416" r="-1985" b="-8929"/>
          <a:stretch>
            <a:fillRect/>
          </a:stretch>
        </p:blipFill>
        <p:spPr bwMode="auto">
          <a:xfrm>
            <a:off x="1371600" y="1600200"/>
            <a:ext cx="6745687" cy="4064000"/>
          </a:xfrm>
          <a:prstGeom prst="rect">
            <a:avLst/>
          </a:prstGeom>
          <a:noFill/>
          <a:ln w="9525">
            <a:noFill/>
            <a:miter lim="800000"/>
            <a:headEnd/>
            <a:tailEnd/>
          </a:ln>
        </p:spPr>
      </p:pic>
      <p:sp>
        <p:nvSpPr>
          <p:cNvPr id="23555" name="Rectangle 3"/>
          <p:cNvSpPr>
            <a:spLocks noChangeArrowheads="1"/>
          </p:cNvSpPr>
          <p:nvPr/>
        </p:nvSpPr>
        <p:spPr bwMode="auto">
          <a:xfrm>
            <a:off x="2971800" y="5562600"/>
            <a:ext cx="3589063" cy="351604"/>
          </a:xfrm>
          <a:prstGeom prst="rect">
            <a:avLst/>
          </a:prstGeom>
          <a:noFill/>
          <a:ln w="9525">
            <a:noFill/>
            <a:miter lim="800000"/>
            <a:headEnd/>
            <a:tailEnd/>
          </a:ln>
          <a:effectLst/>
        </p:spPr>
        <p:txBody>
          <a:bodyPr vert="horz" wrap="none" lIns="73884" tIns="36942" rIns="73884" bIns="36942" numCol="1" anchor="ctr" anchorCtr="0" compatLnSpc="1">
            <a:prstTxWarp prst="textNoShape">
              <a:avLst/>
            </a:prstTxWarp>
            <a:spAutoFit/>
          </a:bodyPr>
          <a:lstStyle/>
          <a:p>
            <a:pPr algn="ctr" defTabSz="738835" fontAlgn="base">
              <a:spcBef>
                <a:spcPct val="0"/>
              </a:spcBef>
              <a:spcAft>
                <a:spcPct val="0"/>
              </a:spcAft>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Figure: Working of Dynamic website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Search Engine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4578" name="Rectangle 2"/>
          <p:cNvSpPr>
            <a:spLocks noChangeArrowheads="1"/>
          </p:cNvSpPr>
          <p:nvPr/>
        </p:nvSpPr>
        <p:spPr bwMode="auto">
          <a:xfrm>
            <a:off x="425061" y="1614715"/>
            <a:ext cx="8404463" cy="4783587"/>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Search engine a software program that allows Internet users to search the contents on the web (WWW).</a:t>
            </a:r>
          </a:p>
          <a:p>
            <a:pPr algn="just" defTabSz="738835" fontAlgn="base">
              <a:spcBef>
                <a:spcPct val="0"/>
              </a:spcBef>
              <a:spcAft>
                <a:spcPct val="0"/>
              </a:spcAft>
              <a:buFont typeface="Arial" pitchFamily="34" charset="0"/>
              <a:buChar char="•"/>
            </a:pPr>
            <a:r>
              <a:rPr lang="en-US" dirty="0">
                <a:latin typeface="Times New Roman" pitchFamily="18" charset="0"/>
                <a:cs typeface="Times New Roman" pitchFamily="18" charset="0"/>
              </a:rPr>
              <a:t>A user enters keyword into search engine and receives a list of web contents results in the form of websites, images, videos and other online data.</a:t>
            </a:r>
          </a:p>
          <a:p>
            <a:pPr algn="just" defTabSz="738835" fontAlgn="base">
              <a:spcBef>
                <a:spcPct val="0"/>
              </a:spcBef>
              <a:spcAft>
                <a:spcPct val="0"/>
              </a:spcAft>
              <a:buFont typeface="Arial" pitchFamily="34" charset="0"/>
              <a:buChar char="•"/>
            </a:pPr>
            <a:r>
              <a:rPr lang="en-US" dirty="0">
                <a:latin typeface="Times New Roman" pitchFamily="18" charset="0"/>
                <a:cs typeface="Times New Roman" pitchFamily="18" charset="0"/>
              </a:rPr>
              <a:t>The list of contents searched via search engine to a user is known as SERP (</a:t>
            </a:r>
            <a:r>
              <a:rPr lang="en-US" b="1" dirty="0">
                <a:latin typeface="Times New Roman" pitchFamily="18" charset="0"/>
                <a:cs typeface="Times New Roman" pitchFamily="18" charset="0"/>
              </a:rPr>
              <a:t>S</a:t>
            </a:r>
            <a:r>
              <a:rPr lang="en-US" dirty="0">
                <a:latin typeface="Times New Roman" pitchFamily="18" charset="0"/>
                <a:cs typeface="Times New Roman" pitchFamily="18" charset="0"/>
              </a:rPr>
              <a:t>earch </a:t>
            </a:r>
            <a:r>
              <a:rPr lang="en-US" b="1" dirty="0">
                <a:latin typeface="Times New Roman" pitchFamily="18" charset="0"/>
                <a:cs typeface="Times New Roman" pitchFamily="18" charset="0"/>
              </a:rPr>
              <a:t>E</a:t>
            </a:r>
            <a:r>
              <a:rPr lang="en-US" dirty="0">
                <a:latin typeface="Times New Roman" pitchFamily="18" charset="0"/>
                <a:cs typeface="Times New Roman" pitchFamily="18" charset="0"/>
              </a:rPr>
              <a:t>ngine </a:t>
            </a:r>
            <a:r>
              <a:rPr lang="en-US" b="1" dirty="0">
                <a:latin typeface="Times New Roman" pitchFamily="18" charset="0"/>
                <a:cs typeface="Times New Roman" pitchFamily="18" charset="0"/>
              </a:rPr>
              <a:t>R</a:t>
            </a:r>
            <a:r>
              <a:rPr lang="en-US" dirty="0">
                <a:latin typeface="Times New Roman" pitchFamily="18" charset="0"/>
                <a:cs typeface="Times New Roman" pitchFamily="18" charset="0"/>
              </a:rPr>
              <a:t>esults </a:t>
            </a:r>
            <a:r>
              <a:rPr lang="en-US" b="1" dirty="0">
                <a:latin typeface="Times New Roman" pitchFamily="18" charset="0"/>
                <a:cs typeface="Times New Roman" pitchFamily="18" charset="0"/>
              </a:rPr>
              <a:t>P</a:t>
            </a:r>
            <a:r>
              <a:rPr lang="en-US" dirty="0">
                <a:latin typeface="Times New Roman" pitchFamily="18" charset="0"/>
                <a:cs typeface="Times New Roman" pitchFamily="18" charset="0"/>
              </a:rPr>
              <a:t>age).</a:t>
            </a:r>
          </a:p>
          <a:p>
            <a:pPr algn="just" defTabSz="738835" fontAlgn="base">
              <a:spcBef>
                <a:spcPct val="0"/>
              </a:spcBef>
              <a:spcAft>
                <a:spcPct val="0"/>
              </a:spcAft>
              <a:buFont typeface="Arial" pitchFamily="34" charset="0"/>
              <a:buChar char="•"/>
            </a:pPr>
            <a:r>
              <a:rPr lang="en-US" dirty="0">
                <a:latin typeface="Times New Roman" pitchFamily="18" charset="0"/>
                <a:cs typeface="Times New Roman" pitchFamily="18" charset="0"/>
              </a:rPr>
              <a:t>One of the most powerful and famous search engine on the web is </a:t>
            </a:r>
            <a:r>
              <a:rPr lang="en-US" b="1" dirty="0">
                <a:latin typeface="Times New Roman" pitchFamily="18" charset="0"/>
                <a:cs typeface="Times New Roman" pitchFamily="18" charset="0"/>
              </a:rPr>
              <a:t>GOOGLE</a:t>
            </a:r>
            <a:r>
              <a:rPr lang="en-US" dirty="0">
                <a:latin typeface="Times New Roman" pitchFamily="18" charset="0"/>
                <a:cs typeface="Times New Roman" pitchFamily="18" charset="0"/>
              </a:rPr>
              <a:t>. It searches the most relevant, accurate and valuable information.</a:t>
            </a:r>
          </a:p>
          <a:p>
            <a:pPr algn="just" defTabSz="738835" fontAlgn="base">
              <a:spcBef>
                <a:spcPct val="0"/>
              </a:spcBef>
              <a:spcAft>
                <a:spcPct val="0"/>
              </a:spcAft>
              <a:buFont typeface="Arial" pitchFamily="34" charset="0"/>
              <a:buChar char="•"/>
            </a:pPr>
            <a:r>
              <a:rPr lang="en-US" dirty="0">
                <a:latin typeface="Times New Roman" pitchFamily="18" charset="0"/>
                <a:cs typeface="Times New Roman" pitchFamily="18" charset="0"/>
              </a:rPr>
              <a:t>Other web search engines include: Yahoo, Bing, </a:t>
            </a:r>
            <a:r>
              <a:rPr lang="en-US" dirty="0" err="1">
                <a:latin typeface="Times New Roman" pitchFamily="18" charset="0"/>
                <a:cs typeface="Times New Roman" pitchFamily="18" charset="0"/>
              </a:rPr>
              <a:t>Baidu</a:t>
            </a:r>
            <a:r>
              <a:rPr lang="en-US" dirty="0">
                <a:latin typeface="Times New Roman" pitchFamily="18" charset="0"/>
                <a:cs typeface="Times New Roman" pitchFamily="18" charset="0"/>
              </a:rPr>
              <a:t>, AOL, Ask.com, </a:t>
            </a:r>
            <a:r>
              <a:rPr lang="en-US" dirty="0" err="1">
                <a:latin typeface="Times New Roman" pitchFamily="18" charset="0"/>
                <a:cs typeface="Times New Roman" pitchFamily="18" charset="0"/>
              </a:rPr>
              <a:t>DuckDuckGo</a:t>
            </a:r>
            <a:r>
              <a:rPr lang="en-US" dirty="0">
                <a:latin typeface="Times New Roman" pitchFamily="18" charset="0"/>
                <a:cs typeface="Times New Roman" pitchFamily="18" charset="0"/>
              </a:rPr>
              <a:t>, Lycos, Internet Archive, </a:t>
            </a:r>
            <a:r>
              <a:rPr lang="en-US" dirty="0" err="1">
                <a:latin typeface="Times New Roman" pitchFamily="18" charset="0"/>
                <a:cs typeface="Times New Roman" pitchFamily="18" charset="0"/>
              </a:rPr>
              <a:t>Yandex</a:t>
            </a:r>
            <a:r>
              <a:rPr lang="en-US" dirty="0">
                <a:latin typeface="Times New Roman" pitchFamily="18" charset="0"/>
                <a:cs typeface="Times New Roman" pitchFamily="18" charset="0"/>
              </a:rPr>
              <a:t> etc.</a:t>
            </a:r>
          </a:p>
          <a:p>
            <a:pPr algn="just" defTabSz="738835" fontAlgn="base">
              <a:spcBef>
                <a:spcPct val="0"/>
              </a:spcBef>
              <a:spcAft>
                <a:spcPct val="0"/>
              </a:spcAft>
              <a:buFont typeface="Arial" pitchFamily="34" charset="0"/>
              <a:buChar char="•"/>
            </a:pPr>
            <a:r>
              <a:rPr lang="en-US" dirty="0">
                <a:latin typeface="Times New Roman" pitchFamily="18" charset="0"/>
                <a:cs typeface="Times New Roman" pitchFamily="18" charset="0"/>
              </a:rPr>
              <a:t>The working of Search Engine includes:</a:t>
            </a:r>
          </a:p>
          <a:p>
            <a:pPr lvl="1" algn="just" defTabSz="738835" fontAlgn="base">
              <a:spcBef>
                <a:spcPct val="0"/>
              </a:spcBef>
              <a:spcAft>
                <a:spcPct val="0"/>
              </a:spcAft>
              <a:buFont typeface="Wingdings" pitchFamily="2" charset="2"/>
              <a:buChar char="§"/>
            </a:pPr>
            <a:r>
              <a:rPr lang="en-US" dirty="0">
                <a:latin typeface="Times New Roman" pitchFamily="18" charset="0"/>
                <a:cs typeface="Times New Roman" pitchFamily="18" charset="0"/>
              </a:rPr>
              <a:t>Crawling</a:t>
            </a:r>
          </a:p>
          <a:p>
            <a:pPr lvl="1" algn="just" defTabSz="738835" fontAlgn="base">
              <a:spcBef>
                <a:spcPct val="0"/>
              </a:spcBef>
              <a:spcAft>
                <a:spcPct val="0"/>
              </a:spcAft>
              <a:buFont typeface="Wingdings" pitchFamily="2" charset="2"/>
              <a:buChar char="§"/>
            </a:pPr>
            <a:r>
              <a:rPr lang="en-US" dirty="0">
                <a:latin typeface="Times New Roman" pitchFamily="18" charset="0"/>
                <a:cs typeface="Times New Roman" pitchFamily="18" charset="0"/>
              </a:rPr>
              <a:t>Indexing</a:t>
            </a:r>
          </a:p>
          <a:p>
            <a:pPr lvl="1" algn="just" defTabSz="738835" fontAlgn="base">
              <a:spcBef>
                <a:spcPct val="0"/>
              </a:spcBef>
              <a:spcAft>
                <a:spcPct val="0"/>
              </a:spcAft>
              <a:buFont typeface="Wingdings" pitchFamily="2" charset="2"/>
              <a:buChar char="§"/>
            </a:pPr>
            <a:r>
              <a:rPr lang="en-US" dirty="0">
                <a:latin typeface="Times New Roman" pitchFamily="18" charset="0"/>
                <a:cs typeface="Times New Roman" pitchFamily="18" charset="0"/>
              </a:rPr>
              <a:t>Ranking &amp; Retrieval</a:t>
            </a:r>
          </a:p>
          <a:p>
            <a:pPr lvl="1" algn="just" defTabSz="738835" fontAlgn="base">
              <a:spcBef>
                <a:spcPct val="0"/>
              </a:spcBef>
              <a:spcAft>
                <a:spcPct val="0"/>
              </a:spcAft>
            </a:pPr>
            <a:endParaRPr lang="en-US" dirty="0"/>
          </a:p>
          <a:p>
            <a:pPr algn="just" defTabSz="738835" fontAlgn="base">
              <a:spcBef>
                <a:spcPct val="0"/>
              </a:spcBef>
              <a:spcAft>
                <a:spcPct val="0"/>
              </a:spcAft>
              <a:buFont typeface="Arial" pitchFamily="34" charset="0"/>
              <a:buChar char="•"/>
            </a:pPr>
            <a:endParaRPr lang="en-US" dirty="0">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3306" y="1034143"/>
            <a:ext cx="8957388" cy="628603"/>
          </a:xfrm>
          <a:prstGeom prst="rect">
            <a:avLst/>
          </a:prstGeom>
          <a:noFill/>
        </p:spPr>
        <p:txBody>
          <a:bodyPr wrap="square" lIns="73884" tIns="36942" rIns="73884" bIns="36942" rtlCol="0">
            <a:spAutoFit/>
          </a:bodyPr>
          <a:lstStyle/>
          <a:p>
            <a:endParaRPr lang="en-US" dirty="0"/>
          </a:p>
          <a:p>
            <a:endParaRPr lang="en-US" dirty="0"/>
          </a:p>
        </p:txBody>
      </p:sp>
      <p:sp>
        <p:nvSpPr>
          <p:cNvPr id="1026" name="Rectangle 2"/>
          <p:cNvSpPr>
            <a:spLocks noChangeArrowheads="1"/>
          </p:cNvSpPr>
          <p:nvPr/>
        </p:nvSpPr>
        <p:spPr bwMode="auto">
          <a:xfrm>
            <a:off x="304800" y="1676400"/>
            <a:ext cx="8331892" cy="3398592"/>
          </a:xfrm>
          <a:prstGeom prst="rect">
            <a:avLst/>
          </a:prstGeom>
          <a:solidFill>
            <a:schemeClr val="bg1"/>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lnSpc>
                <a:spcPct val="150000"/>
              </a:lnSpc>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lnSpc>
                <a:spcPct val="150000"/>
              </a:lnSpc>
              <a:spcBef>
                <a:spcPct val="0"/>
              </a:spcBef>
              <a:spcAft>
                <a:spcPct val="0"/>
              </a:spcAft>
              <a:buFont typeface="Arial" pitchFamily="34" charset="0"/>
              <a:buChar char="•"/>
            </a:pPr>
            <a:r>
              <a:rPr lang="en-US" dirty="0">
                <a:latin typeface="Times New Roman" pitchFamily="18" charset="0"/>
                <a:ea typeface="Times New Roman" pitchFamily="18" charset="0"/>
                <a:cs typeface="Times New Roman" pitchFamily="18" charset="0"/>
              </a:rPr>
              <a:t>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Introduction to Internet, History</a:t>
            </a:r>
            <a:endParaRPr lang="en-US" dirty="0">
              <a:latin typeface="Times New Roman" pitchFamily="18" charset="0"/>
              <a:ea typeface="Times New Roman" pitchFamily="18" charset="0"/>
              <a:cs typeface="Times New Roman" pitchFamily="18" charset="0"/>
            </a:endParaRPr>
          </a:p>
          <a:p>
            <a:pPr algn="just" defTabSz="738835" eaLnBrk="0" fontAlgn="base" hangingPunct="0">
              <a:lnSpc>
                <a:spcPct val="150000"/>
              </a:lnSpc>
              <a:spcBef>
                <a:spcPct val="0"/>
              </a:spcBef>
              <a:spcAft>
                <a:spcPct val="0"/>
              </a:spcAft>
              <a:buFont typeface="Arial" pitchFamily="34" charset="0"/>
              <a:buChar char="•"/>
            </a:pPr>
            <a:r>
              <a:rPr kumimoji="0" lang="en-US" b="0" i="0" u="none" strike="noStrike" cap="none" normalizeH="0" dirty="0">
                <a:ln>
                  <a:noFill/>
                </a:ln>
                <a:solidFill>
                  <a:schemeClr val="tx1"/>
                </a:solidFill>
                <a:effectLst/>
                <a:latin typeface="Times New Roman" pitchFamily="18" charset="0"/>
                <a:ea typeface="Times New Roman" pitchFamily="18" charset="0"/>
                <a:cs typeface="Times New Roman" pitchFamily="18" charset="0"/>
              </a:rPr>
              <a:t>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WWW, Browser, HTTP</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lnSpc>
                <a:spcPct val="150000"/>
              </a:lnSpc>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Webpage, URL, Website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lnSpc>
                <a:spcPct val="150000"/>
              </a:lnSpc>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Working of website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lnSpc>
                <a:spcPct val="150000"/>
              </a:lnSpc>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Types of website, Search Engine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lnSpc>
                <a:spcPct val="150000"/>
              </a:lnSpc>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Front End and Back End, Scripting Language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lnSpc>
                <a:spcPct val="150000"/>
              </a:lnSpc>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Responsive Web Design</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5" name="Rectangle 4"/>
          <p:cNvSpPr/>
          <p:nvPr/>
        </p:nvSpPr>
        <p:spPr>
          <a:xfrm>
            <a:off x="3244980" y="163286"/>
            <a:ext cx="3465055" cy="520882"/>
          </a:xfrm>
          <a:prstGeom prst="rect">
            <a:avLst/>
          </a:prstGeom>
        </p:spPr>
        <p:txBody>
          <a:bodyPr wrap="none" lIns="73884" tIns="36942" rIns="73884" bIns="36942">
            <a:spAutoFit/>
          </a:bodyPr>
          <a:lstStyle/>
          <a:p>
            <a:pPr algn="ctr" defTabSz="738835" fontAlgn="base">
              <a:spcBef>
                <a:spcPct val="0"/>
              </a:spcBef>
              <a:spcAft>
                <a:spcPct val="0"/>
              </a:spcAft>
            </a:pPr>
            <a:r>
              <a:rPr lang="en-US" sz="2900" b="1" dirty="0">
                <a:latin typeface="Times New Roman" pitchFamily="18" charset="0"/>
                <a:cs typeface="Times New Roman" pitchFamily="18" charset="0"/>
              </a:rPr>
              <a:t>Topics to be Covered</a:t>
            </a:r>
            <a:endParaRPr lang="en-US" sz="2900" dirty="0">
              <a:latin typeface="Times New Roman" pitchFamily="18" charset="0"/>
              <a:cs typeface="Times New Roman"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1"/>
          <p:cNvSpPr>
            <a:spLocks noChangeArrowheads="1"/>
          </p:cNvSpPr>
          <p:nvPr/>
        </p:nvSpPr>
        <p:spPr bwMode="auto">
          <a:xfrm>
            <a:off x="457200" y="1600200"/>
            <a:ext cx="7962122" cy="1736599"/>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Crawling: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Crawling is the process of scanning of billions of web pages and obtaining information about everything that is contained on the web page by URL/page title/ heading/Meta data etc. Web crawlers are also called search engine ‘bots’ or ‘spiders’. </a:t>
            </a:r>
          </a:p>
          <a:p>
            <a:pPr algn="just" defTabSz="738835" fontAlgn="base">
              <a:spcBef>
                <a:spcPct val="0"/>
              </a:spcBef>
              <a:spcAft>
                <a:spcPct val="0"/>
              </a:spcAft>
            </a:pPr>
            <a:endParaRPr lang="en-IN" dirty="0">
              <a:latin typeface="Times New Roman" pitchFamily="18" charset="0"/>
              <a:cs typeface="Times New Roman" pitchFamily="18" charset="0"/>
            </a:endParaRPr>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5602" name="Rectangle 2"/>
          <p:cNvSpPr>
            <a:spLocks noChangeArrowheads="1"/>
          </p:cNvSpPr>
          <p:nvPr/>
        </p:nvSpPr>
        <p:spPr bwMode="auto">
          <a:xfrm>
            <a:off x="533400" y="2895600"/>
            <a:ext cx="7906830" cy="3675591"/>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Indexing: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WebPages that have been found by crawler are then added into a data structure called Index. The index includes all the discovered URLs along with key signal about the content of each URL like keyword, the type of content etc.</a:t>
            </a:r>
          </a:p>
          <a:p>
            <a:pPr algn="just" defTabSz="738835" fontAlgn="base">
              <a:spcBef>
                <a:spcPct val="0"/>
              </a:spcBef>
              <a:spcAft>
                <a:spcPct val="0"/>
              </a:spcAft>
            </a:pPr>
            <a:endParaRPr lang="en-IN" dirty="0">
              <a:latin typeface="Times New Roman" pitchFamily="18" charset="0"/>
              <a:cs typeface="Times New Roman" pitchFamily="18" charset="0"/>
            </a:endParaRPr>
          </a:p>
          <a:p>
            <a:pPr algn="just" defTabSz="738835" fontAlgn="base">
              <a:spcBef>
                <a:spcPct val="0"/>
              </a:spcBef>
              <a:spcAft>
                <a:spcPct val="0"/>
              </a:spcAft>
            </a:pPr>
            <a:r>
              <a:rPr lang="en-US" b="1" dirty="0">
                <a:latin typeface="Times New Roman" pitchFamily="18" charset="0"/>
                <a:cs typeface="Times New Roman" pitchFamily="18" charset="0"/>
              </a:rPr>
              <a:t>Ranking &amp; Retrieval: </a:t>
            </a:r>
            <a:r>
              <a:rPr lang="en-US" dirty="0">
                <a:latin typeface="Times New Roman" pitchFamily="18" charset="0"/>
                <a:cs typeface="Times New Roman" pitchFamily="18" charset="0"/>
              </a:rPr>
              <a:t>Whenever online search is performed, search engine looks its database for most relevant results based on the popularity of the website. Relevance and popularity are the most important factor to provide satisfactory result. </a:t>
            </a:r>
          </a:p>
          <a:p>
            <a:pPr algn="just" defTabSz="738835" fontAlgn="base">
              <a:spcBef>
                <a:spcPct val="0"/>
              </a:spcBef>
              <a:spcAft>
                <a:spcPct val="0"/>
              </a:spcAft>
            </a:pPr>
            <a:endParaRPr lang="en-IN" dirty="0"/>
          </a:p>
          <a:p>
            <a:pPr algn="just" defTabSz="738835" fontAlgn="base">
              <a:spcBef>
                <a:spcPct val="0"/>
              </a:spcBef>
              <a:spcAft>
                <a:spcPct val="0"/>
              </a:spcAft>
            </a:pPr>
            <a:endParaRPr lang="en-US" dirty="0"/>
          </a:p>
          <a:p>
            <a:pPr algn="just" defTabSz="738835" fontAlgn="base">
              <a:spcBef>
                <a:spcPct val="0"/>
              </a:spcBef>
              <a:spcAft>
                <a:spcPct val="0"/>
              </a:spcAft>
            </a:pPr>
            <a:endParaRPr lang="en-IN" dirty="0"/>
          </a:p>
          <a:p>
            <a:pPr algn="just" defTabSz="738835" fontAlgn="base">
              <a:spcBef>
                <a:spcPct val="0"/>
              </a:spcBef>
              <a:spcAft>
                <a:spcPct val="0"/>
              </a:spcAft>
            </a:pPr>
            <a:endParaRPr lang="en-US" dirty="0"/>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5603" name="Rectangle 3"/>
          <p:cNvSpPr>
            <a:spLocks noChangeArrowheads="1"/>
          </p:cNvSpPr>
          <p:nvPr/>
        </p:nvSpPr>
        <p:spPr bwMode="auto">
          <a:xfrm>
            <a:off x="590939" y="4953000"/>
            <a:ext cx="7851538" cy="90560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A searching algorithm is used to rank the relevant pages into set of results. Search engine also uses other relevant data to return results like location language, previous search history etc.</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Front End</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6626" name="Rectangle 2"/>
          <p:cNvSpPr>
            <a:spLocks noChangeArrowheads="1"/>
          </p:cNvSpPr>
          <p:nvPr/>
        </p:nvSpPr>
        <p:spPr bwMode="auto">
          <a:xfrm>
            <a:off x="369768" y="1905000"/>
            <a:ext cx="8515048" cy="1459600"/>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Front end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refers to client side design of website. Front end is involved with what the users see and interact with the website i.e. the User Interface (UI) which includes the design, layout, navigation menu, text, images, videos, image gallery etc.</a:t>
            </a:r>
          </a:p>
          <a:p>
            <a:pPr algn="just" defTabSz="738835" fontAlgn="base">
              <a:spcBef>
                <a:spcPct val="0"/>
              </a:spcBef>
              <a:spcAft>
                <a:spcPct val="0"/>
              </a:spcAft>
              <a:buFont typeface="Arial" pitchFamily="34" charset="0"/>
              <a:buChar char="•"/>
            </a:pPr>
            <a:endParaRPr lang="en-IN" dirty="0">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6627" name="Rectangle 3"/>
          <p:cNvSpPr>
            <a:spLocks noChangeArrowheads="1"/>
          </p:cNvSpPr>
          <p:nvPr/>
        </p:nvSpPr>
        <p:spPr bwMode="auto">
          <a:xfrm>
            <a:off x="425061" y="3138714"/>
            <a:ext cx="8459755" cy="90560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The languages used for front end designing and development of the website include</a:t>
            </a:r>
          </a:p>
          <a:p>
            <a:pPr lvl="1"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endParaRPr>
          </a:p>
          <a:p>
            <a:pPr lvl="1" algn="just" defTabSz="738835" fontAlgn="base">
              <a:spcBef>
                <a:spcPct val="0"/>
              </a:spcBef>
              <a:spcAft>
                <a:spcPct val="0"/>
              </a:spcAft>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6628" name="Rectangle 4"/>
          <p:cNvSpPr>
            <a:spLocks noChangeArrowheads="1"/>
          </p:cNvSpPr>
          <p:nvPr/>
        </p:nvSpPr>
        <p:spPr bwMode="auto">
          <a:xfrm>
            <a:off x="425061" y="3719286"/>
            <a:ext cx="8404463" cy="90560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lvl="1"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HTML</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 It is fundamental language for creating and organizing web contents.</a:t>
            </a:r>
          </a:p>
          <a:p>
            <a:pPr lvl="1" algn="just" defTabSz="738835" fontAlgn="base">
              <a:spcBef>
                <a:spcPct val="0"/>
              </a:spcBef>
              <a:spcAft>
                <a:spcPct val="0"/>
              </a:spcAft>
            </a:pPr>
            <a:endParaRPr lang="en-IN" dirty="0">
              <a:latin typeface="Times New Roman" pitchFamily="18" charset="0"/>
              <a:cs typeface="Times New Roman" pitchFamily="18" charset="0"/>
            </a:endParaRPr>
          </a:p>
          <a:p>
            <a:pPr lvl="1"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6629" name="Rectangle 5"/>
          <p:cNvSpPr>
            <a:spLocks noChangeArrowheads="1"/>
          </p:cNvSpPr>
          <p:nvPr/>
        </p:nvSpPr>
        <p:spPr bwMode="auto">
          <a:xfrm>
            <a:off x="922694" y="4299857"/>
            <a:ext cx="6469224" cy="90560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CSS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It defines the style and layout of the website contents.</a:t>
            </a:r>
          </a:p>
          <a:p>
            <a:pPr algn="just" defTabSz="738835" fontAlgn="base">
              <a:spcBef>
                <a:spcPct val="0"/>
              </a:spcBef>
              <a:spcAft>
                <a:spcPct val="0"/>
              </a:spcAft>
            </a:pPr>
            <a:endParaRPr lang="en-IN" dirty="0">
              <a:latin typeface="Times New Roman" pitchFamily="18" charset="0"/>
              <a:cs typeface="Times New Roman" pitchFamily="18" charset="0"/>
            </a:endParaRPr>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6630" name="Rectangle 6"/>
          <p:cNvSpPr>
            <a:spLocks noChangeArrowheads="1"/>
          </p:cNvSpPr>
          <p:nvPr/>
        </p:nvSpPr>
        <p:spPr bwMode="auto">
          <a:xfrm>
            <a:off x="922694" y="4807858"/>
            <a:ext cx="6413933" cy="628603"/>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JavaScript</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 It is used for more interactive elements, handling events and to set the behavior of the webpage.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Rectangle 1"/>
          <p:cNvSpPr>
            <a:spLocks noChangeArrowheads="1"/>
          </p:cNvSpPr>
          <p:nvPr/>
        </p:nvSpPr>
        <p:spPr bwMode="auto">
          <a:xfrm>
            <a:off x="425060" y="1403644"/>
            <a:ext cx="8349171" cy="1736599"/>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Apart from above, here are some most popular front end framework and libraries:</a:t>
            </a:r>
          </a:p>
          <a:p>
            <a:pPr algn="just" defTabSz="738835" fontAlgn="base">
              <a:spcBef>
                <a:spcPct val="0"/>
              </a:spcBef>
              <a:spcAft>
                <a:spcPct val="0"/>
              </a:spcAft>
              <a:buFont typeface="Arial" pitchFamily="34" charset="0"/>
              <a:buChar char="•"/>
            </a:pPr>
            <a:endParaRPr lang="en-IN" dirty="0">
              <a:latin typeface="Times New Roman" pitchFamily="18" charset="0"/>
              <a:cs typeface="Times New Roman" pitchFamily="18" charset="0"/>
            </a:endParaRPr>
          </a:p>
          <a:p>
            <a:pPr lvl="1" algn="just" defTabSz="738835" fontAlgn="base">
              <a:spcBef>
                <a:spcPct val="0"/>
              </a:spcBef>
              <a:spcAft>
                <a:spcPct val="0"/>
              </a:spcAft>
            </a:pPr>
            <a:r>
              <a:rPr lang="en-US" b="1" dirty="0" smtClean="0"/>
              <a:t>React.JS , Next.JS</a:t>
            </a:r>
          </a:p>
          <a:p>
            <a:pPr lvl="1" algn="just" defTabSz="738835" fontAlgn="base">
              <a:spcBef>
                <a:spcPct val="0"/>
              </a:spcBef>
              <a:spcAft>
                <a:spcPct val="0"/>
              </a:spcAft>
            </a:pPr>
            <a:r>
              <a:rPr lang="en-US" b="1" dirty="0" smtClean="0"/>
              <a:t>JQuery </a:t>
            </a:r>
            <a:r>
              <a:rPr lang="en-US" dirty="0"/>
              <a:t>(Library of JavaScript) - It simplifies the programming of JavaScript.</a:t>
            </a:r>
          </a:p>
          <a:p>
            <a:pPr lvl="1" algn="just" defTabSz="738835" fontAlgn="base">
              <a:spcBef>
                <a:spcPct val="0"/>
              </a:spcBef>
              <a:spcAft>
                <a:spcPct val="0"/>
              </a:spcAft>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lvl="1" algn="just" defTabSz="738835" fontAlgn="base">
              <a:spcBef>
                <a:spcPct val="0"/>
              </a:spcBef>
              <a:spcAft>
                <a:spcPct val="0"/>
              </a:spcAft>
            </a:pPr>
            <a:endParaRPr lang="en-IN" dirty="0">
              <a:latin typeface="Times New Roman" pitchFamily="18" charset="0"/>
              <a:cs typeface="Times New Roman" pitchFamily="18" charset="0"/>
            </a:endParaRPr>
          </a:p>
        </p:txBody>
      </p:sp>
      <p:sp>
        <p:nvSpPr>
          <p:cNvPr id="27650" name="Rectangle 2"/>
          <p:cNvSpPr>
            <a:spLocks noChangeArrowheads="1"/>
          </p:cNvSpPr>
          <p:nvPr/>
        </p:nvSpPr>
        <p:spPr bwMode="auto">
          <a:xfrm>
            <a:off x="867400" y="2848429"/>
            <a:ext cx="6082178" cy="2290597"/>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Angular JS</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(Library of JavaScript) - It is used for developing mobile and desktop applications.</a:t>
            </a:r>
          </a:p>
          <a:p>
            <a:pPr algn="just" defTabSz="738835" fontAlgn="base">
              <a:spcBef>
                <a:spcPct val="0"/>
              </a:spcBef>
              <a:spcAft>
                <a:spcPct val="0"/>
              </a:spcAft>
            </a:pPr>
            <a:endParaRPr lang="en-IN" dirty="0">
              <a:latin typeface="Times New Roman" pitchFamily="18" charset="0"/>
              <a:cs typeface="Times New Roman" pitchFamily="18" charset="0"/>
            </a:endParaRPr>
          </a:p>
          <a:p>
            <a:pPr algn="just" defTabSz="738835" fontAlgn="base">
              <a:spcBef>
                <a:spcPct val="0"/>
              </a:spcBef>
              <a:spcAft>
                <a:spcPct val="0"/>
              </a:spcAft>
            </a:pPr>
            <a:r>
              <a:rPr lang="en-US" b="1" dirty="0"/>
              <a:t>W3.CSS</a:t>
            </a:r>
            <a:r>
              <a:rPr lang="en-US" dirty="0"/>
              <a:t> (CSS Framework) - It is used for creating responsive website.  It contains standard CSS only.</a:t>
            </a:r>
          </a:p>
          <a:p>
            <a:pPr algn="just" defTabSz="738835" fontAlgn="base">
              <a:spcBef>
                <a:spcPct val="0"/>
              </a:spcBef>
              <a:spcAft>
                <a:spcPct val="0"/>
              </a:spcAft>
            </a:pPr>
            <a:endParaRPr lang="en-IN" dirty="0"/>
          </a:p>
          <a:p>
            <a:pPr algn="just" defTabSz="738835" fontAlgn="base">
              <a:spcBef>
                <a:spcPct val="0"/>
              </a:spcBef>
              <a:spcAft>
                <a:spcPct val="0"/>
              </a:spcAft>
            </a:pPr>
            <a:endParaRPr lang="en-US" dirty="0"/>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7651" name="Rectangle 3"/>
          <p:cNvSpPr>
            <a:spLocks noChangeArrowheads="1"/>
          </p:cNvSpPr>
          <p:nvPr/>
        </p:nvSpPr>
        <p:spPr bwMode="auto">
          <a:xfrm>
            <a:off x="867400" y="4880428"/>
            <a:ext cx="6082177" cy="859436"/>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Bootstrap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(CSS and JavaScript Framework) - It is also used for creating responsive website.  It contains CSS and JavaScript.</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defTabSz="738835" eaLnBrk="0" fontAlgn="base" hangingPunct="0">
              <a:spcBef>
                <a:spcPct val="0"/>
              </a:spcBef>
              <a:spcAft>
                <a:spcPct val="0"/>
              </a:spcAft>
            </a:pPr>
            <a:endParaRPr lang="en-US" sz="1500" dirty="0">
              <a:latin typeface="Times New Roman" pitchFamily="18" charset="0"/>
              <a:cs typeface="Times New Roman" pitchFamily="18" charset="0"/>
            </a:endParaRPr>
          </a:p>
        </p:txBody>
      </p:sp>
      <p:sp>
        <p:nvSpPr>
          <p:cNvPr id="3" name="Rectangle 2"/>
          <p:cNvSpPr/>
          <p:nvPr/>
        </p:nvSpPr>
        <p:spPr>
          <a:xfrm>
            <a:off x="3200400" y="756639"/>
            <a:ext cx="2585003" cy="369332"/>
          </a:xfrm>
          <a:prstGeom prst="rect">
            <a:avLst/>
          </a:prstGeom>
        </p:spPr>
        <p:txBody>
          <a:bodyPr wrap="none">
            <a:spAutoFit/>
          </a:bodyPr>
          <a:lstStyle/>
          <a:p>
            <a:r>
              <a:rPr lang="en-US" b="1" dirty="0">
                <a:latin typeface="Times New Roman" pitchFamily="18" charset="0"/>
                <a:ea typeface="Times New Roman" pitchFamily="18" charset="0"/>
                <a:cs typeface="Times New Roman" pitchFamily="18" charset="0"/>
              </a:rPr>
              <a:t> Front </a:t>
            </a:r>
            <a:r>
              <a:rPr lang="en-US" b="1" dirty="0" smtClean="0">
                <a:latin typeface="Times New Roman" pitchFamily="18" charset="0"/>
                <a:ea typeface="Times New Roman" pitchFamily="18" charset="0"/>
                <a:cs typeface="Times New Roman" pitchFamily="18" charset="0"/>
              </a:rPr>
              <a:t>End Frameworks</a:t>
            </a:r>
            <a:endParaRPr lang="en-IN"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3"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Back End</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8674" name="Rectangle 2"/>
          <p:cNvSpPr>
            <a:spLocks noChangeArrowheads="1"/>
          </p:cNvSpPr>
          <p:nvPr/>
        </p:nvSpPr>
        <p:spPr bwMode="auto">
          <a:xfrm>
            <a:off x="314476" y="1614714"/>
            <a:ext cx="8570340" cy="3952590"/>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Back end refers design and development of website at server side.</a:t>
            </a:r>
          </a:p>
          <a:p>
            <a:pPr algn="just" defTabSz="738835" fontAlgn="base">
              <a:spcBef>
                <a:spcPct val="0"/>
              </a:spcBef>
              <a:spcAft>
                <a:spcPct val="0"/>
              </a:spcAft>
              <a:buFont typeface="Arial" pitchFamily="34" charset="0"/>
              <a:buChar char="•"/>
            </a:pPr>
            <a:endParaRPr lang="en-US" dirty="0">
              <a:latin typeface="Times New Roman" pitchFamily="18" charset="0"/>
              <a:ea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t>
            </a:r>
            <a:r>
              <a:rPr lang="en-US" dirty="0"/>
              <a:t>It is involved with what the user cannot see in the browser like database and server information etc. </a:t>
            </a:r>
          </a:p>
          <a:p>
            <a:pPr algn="just" defTabSz="738835" fontAlgn="base">
              <a:spcBef>
                <a:spcPct val="0"/>
              </a:spcBef>
              <a:spcAft>
                <a:spcPct val="0"/>
              </a:spcAft>
              <a:buFont typeface="Arial" pitchFamily="34" charset="0"/>
              <a:buChar char="•"/>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It concerns with security aspects, data storage and manipulation, content management, user authentication etc.</a:t>
            </a:r>
          </a:p>
          <a:p>
            <a:pPr algn="just" defTabSz="738835" fontAlgn="base">
              <a:spcBef>
                <a:spcPct val="0"/>
              </a:spcBef>
              <a:spcAft>
                <a:spcPct val="0"/>
              </a:spcAft>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lvl="0">
              <a:buFont typeface="Arial" pitchFamily="34" charset="0"/>
              <a:buChar char="•"/>
            </a:pPr>
            <a:r>
              <a:rPr lang="en-US" dirty="0"/>
              <a:t>The languages used for back end development of the website include: </a:t>
            </a:r>
          </a:p>
          <a:p>
            <a:r>
              <a:rPr lang="en-US" b="1" dirty="0"/>
              <a:t>Python, PHP, Java, Ruby </a:t>
            </a:r>
            <a:r>
              <a:rPr lang="en-US" dirty="0"/>
              <a:t>etc.</a:t>
            </a:r>
          </a:p>
          <a:p>
            <a:pPr algn="just" defTabSz="738835" fontAlgn="base">
              <a:spcBef>
                <a:spcPct val="0"/>
              </a:spcBef>
              <a:spcAft>
                <a:spcPct val="0"/>
              </a:spcAft>
              <a:buFont typeface="Arial" pitchFamily="34" charset="0"/>
              <a:buChar char="•"/>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lvl="0">
              <a:buFont typeface="Arial" pitchFamily="34" charset="0"/>
              <a:buChar char="•"/>
            </a:pPr>
            <a:r>
              <a:rPr lang="en-US" dirty="0"/>
              <a:t>Popular framework for back end: </a:t>
            </a:r>
            <a:r>
              <a:rPr lang="en-US" b="1" dirty="0"/>
              <a:t>Express, </a:t>
            </a:r>
            <a:r>
              <a:rPr lang="en-US" b="1" dirty="0" err="1"/>
              <a:t>Django</a:t>
            </a:r>
            <a:r>
              <a:rPr lang="en-US" b="1" dirty="0"/>
              <a:t>, </a:t>
            </a:r>
            <a:r>
              <a:rPr lang="en-US" b="1" dirty="0" smtClean="0"/>
              <a:t>Node.js, </a:t>
            </a:r>
            <a:r>
              <a:rPr lang="en-US" b="1" dirty="0" err="1" smtClean="0"/>
              <a:t>MongoDB</a:t>
            </a:r>
            <a:r>
              <a:rPr lang="en-US" b="1" dirty="0" smtClean="0"/>
              <a:t> </a:t>
            </a:r>
            <a:r>
              <a:rPr lang="en-US" dirty="0"/>
              <a:t>etc</a:t>
            </a:r>
          </a:p>
          <a:p>
            <a:r>
              <a:rPr lang="en-US" dirty="0"/>
              <a:t/>
            </a:r>
            <a:br>
              <a:rPr lang="en-US" dirty="0"/>
            </a:b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Rectangle 1"/>
          <p:cNvSpPr>
            <a:spLocks noChangeArrowheads="1"/>
          </p:cNvSpPr>
          <p:nvPr/>
        </p:nvSpPr>
        <p:spPr bwMode="auto">
          <a:xfrm>
            <a:off x="-1" y="889000"/>
            <a:ext cx="9144001"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Scripting Language</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9698" name="Rectangle 2"/>
          <p:cNvSpPr>
            <a:spLocks noChangeArrowheads="1"/>
          </p:cNvSpPr>
          <p:nvPr/>
        </p:nvSpPr>
        <p:spPr bwMode="auto">
          <a:xfrm>
            <a:off x="259183" y="1542143"/>
            <a:ext cx="8625633" cy="2844595"/>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Script</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or </a:t>
            </a: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Scripting language</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is a programming language with a series of commands, which is executed without being compiled. </a:t>
            </a:r>
          </a:p>
          <a:p>
            <a:pPr algn="just" defTabSz="738835" fontAlgn="base">
              <a:spcBef>
                <a:spcPct val="0"/>
              </a:spcBef>
              <a:spcAft>
                <a:spcPct val="0"/>
              </a:spcAft>
              <a:buFont typeface="Arial" pitchFamily="34" charset="0"/>
              <a:buChar char="•"/>
            </a:pPr>
            <a:endParaRPr lang="en-IN" dirty="0">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It is often interpreted and automates the execution of tasks.</a:t>
            </a:r>
          </a:p>
          <a:p>
            <a:pPr algn="just" defTabSz="738835" fontAlgn="base">
              <a:spcBef>
                <a:spcPct val="0"/>
              </a:spcBef>
              <a:spcAft>
                <a:spcPct val="0"/>
              </a:spcAft>
              <a:buFont typeface="Arial" pitchFamily="34" charset="0"/>
              <a:buChar char="•"/>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It is of following two types:</a:t>
            </a:r>
          </a:p>
          <a:p>
            <a:pPr marL="826572" lvl="1" indent="-369418" algn="just" defTabSz="738835" fontAlgn="base">
              <a:spcBef>
                <a:spcPct val="0"/>
              </a:spcBef>
              <a:spcAft>
                <a:spcPct val="0"/>
              </a:spcAft>
              <a:buFont typeface="+mj-lt"/>
              <a:buAutoNum type="arabicPeriod"/>
            </a:pPr>
            <a:r>
              <a:rPr lang="en-US" dirty="0"/>
              <a:t>Server side scripting language</a:t>
            </a:r>
          </a:p>
          <a:p>
            <a:pPr marL="826572" lvl="1" indent="-369418" algn="just" defTabSz="738835" fontAlgn="base">
              <a:spcBef>
                <a:spcPct val="0"/>
              </a:spcBef>
              <a:spcAft>
                <a:spcPct val="0"/>
              </a:spcAft>
              <a:buFont typeface="+mj-lt"/>
              <a:buAutoNum type="arabicPeriod"/>
            </a:pPr>
            <a:r>
              <a:rPr lang="en-US" dirty="0"/>
              <a:t>Client side scripting language</a:t>
            </a:r>
            <a:r>
              <a:rPr lang="en-US" b="1" dirty="0"/>
              <a:t> </a:t>
            </a:r>
            <a:endParaRPr lang="en-US" dirty="0"/>
          </a:p>
          <a:p>
            <a:pPr marL="369418" indent="-369418" algn="just" defTabSz="738835" fontAlgn="base">
              <a:spcBef>
                <a:spcPct val="0"/>
              </a:spcBef>
              <a:spcAft>
                <a:spcPct val="0"/>
              </a:spcAft>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marL="369418" indent="-369418"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29699" name="Rectangle 3"/>
          <p:cNvSpPr>
            <a:spLocks noChangeArrowheads="1"/>
          </p:cNvSpPr>
          <p:nvPr/>
        </p:nvSpPr>
        <p:spPr bwMode="auto">
          <a:xfrm>
            <a:off x="314476" y="4372429"/>
            <a:ext cx="8535782" cy="1182601"/>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Server side scripting languages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are those that are executed on web server. User cannot see the processing of scripts. It deals with database, provide customize and dynamic content to the web page based on the user request. The examples include </a:t>
            </a: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Perl, PHP, ASP and Python etc</a:t>
            </a:r>
            <a:r>
              <a:rPr kumimoji="0" lang="en-US" b="1" i="0" u="none" strike="noStrike" cap="none" normalizeH="0" baseline="0" dirty="0">
                <a:ln>
                  <a:noFill/>
                </a:ln>
                <a:solidFill>
                  <a:schemeClr val="tx1"/>
                </a:solidFill>
                <a:effectLst/>
                <a:latin typeface="Cambria" pitchFamily="18" charset="0"/>
                <a:ea typeface="Times New Roman" pitchFamily="18" charset="0"/>
                <a:cs typeface="Arial" pitchFamily="34" charset="0"/>
              </a:rPr>
              <a:t>.</a:t>
            </a:r>
            <a:r>
              <a:rPr kumimoji="0" lang="en-US" b="0" i="0" u="none" strike="noStrike" cap="none" normalizeH="0" baseline="0" dirty="0">
                <a:ln>
                  <a:noFill/>
                </a:ln>
                <a:solidFill>
                  <a:schemeClr val="tx1"/>
                </a:solidFill>
                <a:effectLst/>
                <a:latin typeface="Cambria" pitchFamily="18" charset="0"/>
                <a:ea typeface="Times New Roman" pitchFamily="18" charset="0"/>
                <a:cs typeface="Arial" pitchFamily="34" charset="0"/>
              </a:rPr>
              <a:t> </a:t>
            </a:r>
            <a:endParaRPr kumimoji="0" lang="en-US" b="0" i="0" u="none" strike="noStrike" cap="none" normalizeH="0" baseline="0" dirty="0">
              <a:ln>
                <a:noFill/>
              </a:ln>
              <a:solidFill>
                <a:schemeClr val="tx1"/>
              </a:solidFill>
              <a:effectLst/>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Rectangle 1"/>
          <p:cNvSpPr>
            <a:spLocks noChangeArrowheads="1"/>
          </p:cNvSpPr>
          <p:nvPr/>
        </p:nvSpPr>
        <p:spPr bwMode="auto">
          <a:xfrm>
            <a:off x="304800" y="1600200"/>
            <a:ext cx="8459755" cy="3583258"/>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tabLst>
                <a:tab pos="184709" algn="l"/>
              </a:tabLs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Client side scripting languages</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are those that are executed on client side without server side processing of codes. It requires browsers to run the scripts. It can be used to validate user data before submitting to the server. It minimizes the loads of the server. The examples include: </a:t>
            </a: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HTML, CSS, and JavaScript</a:t>
            </a:r>
            <a:r>
              <a:rPr lang="en-US" sz="1000" b="1" dirty="0">
                <a:latin typeface="Cambria" pitchFamily="18" charset="0"/>
                <a:ea typeface="Times New Roman" pitchFamily="18" charset="0"/>
                <a:cs typeface="Arial" pitchFamily="34" charset="0"/>
              </a:rPr>
              <a:t>.</a:t>
            </a:r>
          </a:p>
          <a:p>
            <a:pPr algn="just" defTabSz="738835" fontAlgn="base">
              <a:spcBef>
                <a:spcPct val="0"/>
              </a:spcBef>
              <a:spcAft>
                <a:spcPct val="0"/>
              </a:spcAft>
              <a:buFont typeface="Arial" pitchFamily="34" charset="0"/>
              <a:buChar char="•"/>
              <a:tabLst>
                <a:tab pos="184709" algn="l"/>
              </a:tabLst>
            </a:pPr>
            <a:endParaRPr lang="en-IN" sz="1000" b="1" dirty="0">
              <a:latin typeface="Cambria" pitchFamily="18" charset="0"/>
              <a:cs typeface="Arial" pitchFamily="34" charset="0"/>
            </a:endParaRPr>
          </a:p>
          <a:p>
            <a:pPr algn="just" defTabSz="738835" fontAlgn="base">
              <a:spcBef>
                <a:spcPct val="0"/>
              </a:spcBef>
              <a:spcAft>
                <a:spcPct val="0"/>
              </a:spcAft>
              <a:buFont typeface="Arial" pitchFamily="34" charset="0"/>
              <a:buChar char="•"/>
              <a:tabLst>
                <a:tab pos="184709" algn="l"/>
              </a:tabLst>
            </a:pPr>
            <a:r>
              <a:rPr lang="en-US" dirty="0">
                <a:latin typeface="Times New Roman" pitchFamily="18" charset="0"/>
                <a:cs typeface="Times New Roman" pitchFamily="18" charset="0"/>
              </a:rPr>
              <a:t>The client side scripting languages deals with front end of the website where as server side scripting languages deal with the back end of the website.</a:t>
            </a:r>
          </a:p>
          <a:p>
            <a:pPr algn="just" defTabSz="738835" fontAlgn="base">
              <a:spcBef>
                <a:spcPct val="0"/>
              </a:spcBef>
              <a:spcAft>
                <a:spcPct val="0"/>
              </a:spcAft>
              <a:buFont typeface="Arial" pitchFamily="34" charset="0"/>
              <a:buChar char="•"/>
              <a:tabLst>
                <a:tab pos="184709" algn="l"/>
              </a:tabLst>
            </a:pPr>
            <a:endParaRPr lang="en-IN" dirty="0">
              <a:latin typeface="Times New Roman" pitchFamily="18" charset="0"/>
              <a:cs typeface="Times New Roman" pitchFamily="18" charset="0"/>
            </a:endParaRPr>
          </a:p>
          <a:p>
            <a:pPr lvl="0">
              <a:buFont typeface="Arial" pitchFamily="34" charset="0"/>
              <a:buChar char="•"/>
            </a:pPr>
            <a:r>
              <a:rPr lang="en-US" dirty="0">
                <a:latin typeface="Times New Roman" pitchFamily="18" charset="0"/>
                <a:cs typeface="Times New Roman" pitchFamily="18" charset="0"/>
              </a:rPr>
              <a:t>The client side scripting languages are used to design and develop static website where as server side scripting languages are used for designing of dynamic website. </a:t>
            </a:r>
          </a:p>
          <a:p>
            <a:r>
              <a:rPr lang="en-US" dirty="0">
                <a:latin typeface="Times New Roman" pitchFamily="18" charset="0"/>
                <a:cs typeface="Times New Roman" pitchFamily="18" charset="0"/>
              </a:rPr>
              <a:t> </a:t>
            </a:r>
          </a:p>
          <a:p>
            <a:pPr algn="just" defTabSz="738835" fontAlgn="base">
              <a:spcBef>
                <a:spcPct val="0"/>
              </a:spcBef>
              <a:spcAft>
                <a:spcPct val="0"/>
              </a:spcAft>
              <a:buFont typeface="Arial" pitchFamily="34" charset="0"/>
              <a:buChar char="•"/>
              <a:tabLst>
                <a:tab pos="184709" algn="l"/>
              </a:tabLst>
            </a:pPr>
            <a:endParaRPr lang="en-US" dirty="0">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tabLst>
                <a:tab pos="184709" algn="l"/>
              </a:tabLst>
            </a:pPr>
            <a:endParaRPr lang="en-US" sz="1500" dirty="0">
              <a:latin typeface="Arial" pitchFamily="34" charset="0"/>
              <a:cs typeface="Arial" pitchFamily="34" charset="0"/>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Responsive Web Design</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31746" name="Rectangle 2"/>
          <p:cNvSpPr>
            <a:spLocks noChangeArrowheads="1"/>
          </p:cNvSpPr>
          <p:nvPr/>
        </p:nvSpPr>
        <p:spPr bwMode="auto">
          <a:xfrm>
            <a:off x="203891" y="1542143"/>
            <a:ext cx="8680925" cy="3952590"/>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R</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esponsive </a:t>
            </a: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W</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eb </a:t>
            </a: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D</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esign (RWD) means designing of website in such a way that the contents of websites automatically fit and resize that makes the website looks good on all devices (PC, laptop, tablets or mobile phones) wherever it is opened.</a:t>
            </a:r>
          </a:p>
          <a:p>
            <a:pPr algn="just" defTabSz="738835" fontAlgn="base">
              <a:spcBef>
                <a:spcPct val="0"/>
              </a:spcBef>
              <a:spcAft>
                <a:spcPct val="0"/>
              </a:spcAft>
              <a:buFontTx/>
              <a:buChar char="•"/>
            </a:pPr>
            <a:endParaRPr lang="en-IN" dirty="0">
              <a:latin typeface="Times New Roman" pitchFamily="18" charset="0"/>
              <a:cs typeface="Times New Roman" pitchFamily="18" charset="0"/>
            </a:endParaRPr>
          </a:p>
          <a:p>
            <a:pPr algn="just" defTabSz="738835" fontAlgn="base">
              <a:spcBef>
                <a:spcPct val="0"/>
              </a:spcBef>
              <a:spcAft>
                <a:spcPct val="0"/>
              </a:spcAft>
              <a:buFontTx/>
              <a:buChar char="•"/>
            </a:pPr>
            <a:r>
              <a:rPr lang="en-US" dirty="0"/>
              <a:t>Now a days, users view the website using different devices (PC, laptop, tablets or mobile phones)  and the screen size of the devices differs from one another, therefore the designing of the website must be in such a way that it looks good in all the devices. </a:t>
            </a:r>
          </a:p>
          <a:p>
            <a:pPr algn="just" defTabSz="738835" fontAlgn="base">
              <a:spcBef>
                <a:spcPct val="0"/>
              </a:spcBef>
              <a:spcAft>
                <a:spcPct val="0"/>
              </a:spcAft>
              <a:buFontTx/>
              <a:buChar char="•"/>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fontAlgn="base">
              <a:spcBef>
                <a:spcPct val="0"/>
              </a:spcBef>
              <a:spcAft>
                <a:spcPct val="0"/>
              </a:spcAft>
              <a:buFontTx/>
              <a:buChar char="•"/>
            </a:pPr>
            <a:r>
              <a:rPr lang="en-US" b="1" dirty="0"/>
              <a:t>HTML</a:t>
            </a:r>
            <a:r>
              <a:rPr lang="en-US" dirty="0"/>
              <a:t> and </a:t>
            </a:r>
            <a:r>
              <a:rPr lang="en-US" b="1" dirty="0"/>
              <a:t>CSS (Cascading Style Sheet)</a:t>
            </a:r>
            <a:r>
              <a:rPr lang="en-US" dirty="0"/>
              <a:t> technologies are used together to make the website responsive.</a:t>
            </a:r>
          </a:p>
          <a:p>
            <a:pPr algn="just" defTabSz="738835" fontAlgn="base">
              <a:spcBef>
                <a:spcPct val="0"/>
              </a:spcBef>
              <a:spcAft>
                <a:spcPct val="0"/>
              </a:spcAft>
              <a:buFontTx/>
              <a:buChar char="•"/>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fontAlgn="base">
              <a:spcBef>
                <a:spcPct val="0"/>
              </a:spcBef>
              <a:spcAft>
                <a:spcPct val="0"/>
              </a:spcAft>
              <a:buFontTx/>
              <a:buChar char="•"/>
            </a:pPr>
            <a:r>
              <a:rPr lang="en-US" dirty="0"/>
              <a:t>We can understand it by following figure which depicted how the contents of the website fits arrange and resize on various screen size:</a:t>
            </a:r>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10" descr="rwd.JPG"/>
          <p:cNvPicPr>
            <a:picLocks noChangeAspect="1" noChangeArrowheads="1"/>
          </p:cNvPicPr>
          <p:nvPr/>
        </p:nvPicPr>
        <p:blipFill>
          <a:blip r:embed="rId2"/>
          <a:srcRect/>
          <a:stretch>
            <a:fillRect/>
          </a:stretch>
        </p:blipFill>
        <p:spPr bwMode="auto">
          <a:xfrm>
            <a:off x="977986" y="2267857"/>
            <a:ext cx="7298612" cy="2757714"/>
          </a:xfrm>
          <a:prstGeom prst="rect">
            <a:avLst/>
          </a:prstGeom>
          <a:noFill/>
          <a:ln w="9525">
            <a:noFill/>
            <a:miter lim="800000"/>
            <a:headEnd/>
            <a:tailEnd/>
          </a:ln>
          <a:effectLst>
            <a:outerShdw dist="107763" dir="13500000" algn="ctr" rotWithShape="0">
              <a:srgbClr val="808080">
                <a:alpha val="50000"/>
              </a:srgbClr>
            </a:outerShdw>
          </a:effec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11"/>
          <p:cNvPicPr>
            <a:picLocks noChangeAspect="1" noChangeArrowheads="1"/>
          </p:cNvPicPr>
          <p:nvPr/>
        </p:nvPicPr>
        <p:blipFill>
          <a:blip r:embed="rId2"/>
          <a:srcRect/>
          <a:stretch>
            <a:fillRect/>
          </a:stretch>
        </p:blipFill>
        <p:spPr bwMode="auto">
          <a:xfrm>
            <a:off x="590938" y="1034143"/>
            <a:ext cx="8238585" cy="1814286"/>
          </a:xfrm>
          <a:prstGeom prst="rect">
            <a:avLst/>
          </a:prstGeom>
          <a:noFill/>
          <a:ln w="9525">
            <a:noFill/>
            <a:miter lim="800000"/>
            <a:headEnd/>
            <a:tailEnd/>
          </a:ln>
        </p:spPr>
      </p:pic>
      <p:sp>
        <p:nvSpPr>
          <p:cNvPr id="33795" name="Rectangle 3"/>
          <p:cNvSpPr>
            <a:spLocks noChangeArrowheads="1"/>
          </p:cNvSpPr>
          <p:nvPr/>
        </p:nvSpPr>
        <p:spPr bwMode="auto">
          <a:xfrm>
            <a:off x="314476" y="2848428"/>
            <a:ext cx="8570340" cy="339859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W3.CSS</a:t>
            </a:r>
          </a:p>
          <a:p>
            <a:pPr algn="just" defTabSz="738835" fontAlgn="base">
              <a:spcBef>
                <a:spcPct val="0"/>
              </a:spcBef>
              <a:spcAft>
                <a:spcPct val="0"/>
              </a:spcAft>
              <a:buFont typeface="Arial" pitchFamily="34" charset="0"/>
              <a:buChar char="•"/>
            </a:pPr>
            <a:r>
              <a:rPr lang="en-US" dirty="0"/>
              <a:t>W3.CSS is a free and modern CSS framework published by W3school for developing responsive, mobile-first websites. </a:t>
            </a:r>
          </a:p>
          <a:p>
            <a:pPr algn="just" defTabSz="738835" fontAlgn="base">
              <a:spcBef>
                <a:spcPct val="0"/>
              </a:spcBef>
              <a:spcAft>
                <a:spcPct val="0"/>
              </a:spcAft>
              <a:buFont typeface="Arial" pitchFamily="34" charset="0"/>
              <a:buChar char="•"/>
            </a:pPr>
            <a:r>
              <a:rPr lang="en-US" dirty="0"/>
              <a:t>It is smaller and faster than similar CSS frameworks. </a:t>
            </a:r>
          </a:p>
          <a:p>
            <a:pPr algn="just" defTabSz="738835" fontAlgn="base">
              <a:spcBef>
                <a:spcPct val="0"/>
              </a:spcBef>
              <a:spcAft>
                <a:spcPct val="0"/>
              </a:spcAft>
              <a:buFont typeface="Arial" pitchFamily="34" charset="0"/>
              <a:buChar char="•"/>
            </a:pPr>
            <a:r>
              <a:rPr lang="en-US" dirty="0"/>
              <a:t>It is easier to learn and use. </a:t>
            </a:r>
          </a:p>
          <a:p>
            <a:pPr algn="just" defTabSz="738835" fontAlgn="base">
              <a:spcBef>
                <a:spcPct val="0"/>
              </a:spcBef>
              <a:spcAft>
                <a:spcPct val="0"/>
              </a:spcAft>
              <a:buFont typeface="Arial" pitchFamily="34" charset="0"/>
              <a:buChar char="•"/>
            </a:pPr>
            <a:r>
              <a:rPr lang="en-US" dirty="0"/>
              <a:t>It simply and speed up the development of website</a:t>
            </a:r>
          </a:p>
          <a:p>
            <a:pPr algn="just" defTabSz="738835" fontAlgn="base">
              <a:spcBef>
                <a:spcPct val="0"/>
              </a:spcBef>
              <a:spcAft>
                <a:spcPct val="0"/>
              </a:spcAft>
              <a:buFont typeface="Arial" pitchFamily="34" charset="0"/>
              <a:buChar char="•"/>
            </a:pPr>
            <a:r>
              <a:rPr lang="en-US" dirty="0"/>
              <a:t>W3.CSS is inspired from Google Material Design. </a:t>
            </a:r>
          </a:p>
          <a:p>
            <a:pPr algn="just" defTabSz="738835" fontAlgn="base">
              <a:spcBef>
                <a:spcPct val="0"/>
              </a:spcBef>
              <a:spcAft>
                <a:spcPct val="0"/>
              </a:spcAft>
              <a:buFont typeface="Arial" pitchFamily="34" charset="0"/>
              <a:buChar char="•"/>
            </a:pPr>
            <a:r>
              <a:rPr lang="en-US" dirty="0"/>
              <a:t>It includes only standard CSS. </a:t>
            </a:r>
          </a:p>
          <a:p>
            <a:pPr algn="just" defTabSz="738835" fontAlgn="base">
              <a:spcBef>
                <a:spcPct val="0"/>
              </a:spcBef>
              <a:spcAft>
                <a:spcPct val="0"/>
              </a:spcAft>
              <a:buFont typeface="Arial" pitchFamily="34" charset="0"/>
              <a:buChar char="•"/>
            </a:pPr>
            <a:r>
              <a:rPr lang="en-US" dirty="0"/>
              <a:t>No </a:t>
            </a:r>
            <a:r>
              <a:rPr lang="en-US" dirty="0" err="1"/>
              <a:t>jQuery</a:t>
            </a:r>
            <a:r>
              <a:rPr lang="en-US" dirty="0"/>
              <a:t> or JavaScript library included in it.</a:t>
            </a:r>
          </a:p>
          <a:p>
            <a:pPr algn="just" defTabSz="738835" fontAlgn="base">
              <a:spcBef>
                <a:spcPct val="0"/>
              </a:spcBef>
              <a:spcAft>
                <a:spcPct val="0"/>
              </a:spcAft>
            </a:pPr>
            <a:endParaRPr lang="en-US" dirty="0"/>
          </a:p>
          <a:p>
            <a:pPr algn="just" defTabSz="738835" fontAlgn="base">
              <a:spcBef>
                <a:spcPct val="0"/>
              </a:spcBef>
              <a:spcAft>
                <a:spcPct val="0"/>
              </a:spcAft>
              <a:buFont typeface="Arial" pitchFamily="34" charset="0"/>
              <a:buChar char="•"/>
            </a:pPr>
            <a:endParaRPr lang="en-US" dirty="0"/>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Rectangle 1"/>
          <p:cNvSpPr>
            <a:spLocks noChangeArrowheads="1"/>
          </p:cNvSpPr>
          <p:nvPr/>
        </p:nvSpPr>
        <p:spPr bwMode="auto">
          <a:xfrm>
            <a:off x="228600" y="914400"/>
            <a:ext cx="8736218" cy="3121593"/>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Bootstrap</a:t>
            </a:r>
          </a:p>
          <a:p>
            <a:pPr algn="just" defTabSz="738835" fontAlgn="base">
              <a:spcBef>
                <a:spcPct val="0"/>
              </a:spcBef>
              <a:spcAft>
                <a:spcPct val="0"/>
              </a:spcAft>
            </a:pPr>
            <a:endParaRPr lang="en-IN" b="1" dirty="0">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Bootstrap is a web framework that simplifies the development of informative web pages. </a:t>
            </a:r>
          </a:p>
          <a:p>
            <a:pPr algn="just" defTabSz="738835" fontAlgn="base">
              <a:spcBef>
                <a:spcPct val="0"/>
              </a:spcBef>
              <a:spcAft>
                <a:spcPct val="0"/>
              </a:spcAft>
              <a:buFont typeface="Arial" pitchFamily="34" charset="0"/>
              <a:buChar char="•"/>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It is one of the most popular HTML, CSS, and JavaScript frameworks for developing responsive, mobile-first websites. </a:t>
            </a:r>
          </a:p>
          <a:p>
            <a:pPr algn="just" defTabSz="738835" fontAlgn="base">
              <a:spcBef>
                <a:spcPct val="0"/>
              </a:spcBef>
              <a:spcAft>
                <a:spcPct val="0"/>
              </a:spcAft>
              <a:buFont typeface="Arial" pitchFamily="34" charset="0"/>
              <a:buChar char="•"/>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fontAlgn="base">
              <a:spcBef>
                <a:spcPct val="0"/>
              </a:spcBef>
              <a:spcAft>
                <a:spcPct val="0"/>
              </a:spcAft>
              <a:buFont typeface="Arial" pitchFamily="34" charset="0"/>
              <a:buChar char="•"/>
            </a:pPr>
            <a:r>
              <a:rPr lang="en-US" dirty="0"/>
              <a:t>It is open source toolkit having powerful library of typography, forms, navigation bar, image gallery, buttons, carousel etc.</a:t>
            </a:r>
          </a:p>
          <a:p>
            <a:pPr algn="just" defTabSz="738835" fontAlgn="base">
              <a:spcBef>
                <a:spcPct val="0"/>
              </a:spcBef>
              <a:spcAft>
                <a:spcPct val="0"/>
              </a:spcAft>
            </a:pPr>
            <a:endParaRPr kumimoji="0" lang="en-IN"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fontAlgn="base">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35842" name="Rectangle 2"/>
          <p:cNvSpPr>
            <a:spLocks noChangeArrowheads="1"/>
          </p:cNvSpPr>
          <p:nvPr/>
        </p:nvSpPr>
        <p:spPr bwMode="auto">
          <a:xfrm>
            <a:off x="203891" y="4662714"/>
            <a:ext cx="8625633" cy="90560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Bootstrap, originally named Twitter Blueprint, was developed by Mark Otto and Jacob Thornton at Twitter as a framework. After a few months, it was renamed from Twitter Blueprint to Bootstrap, and released as an open source project on 19</a:t>
            </a:r>
            <a:r>
              <a:rPr kumimoji="0" lang="en-US" b="0" i="0" u="none" strike="noStrike" cap="none" normalizeH="0" baseline="30000" dirty="0">
                <a:ln>
                  <a:noFill/>
                </a:ln>
                <a:solidFill>
                  <a:schemeClr val="tx1"/>
                </a:solidFill>
                <a:effectLst/>
                <a:latin typeface="Times New Roman" pitchFamily="18" charset="0"/>
                <a:ea typeface="Times New Roman" pitchFamily="18" charset="0"/>
                <a:cs typeface="Times New Roman" pitchFamily="18" charset="0"/>
              </a:rPr>
              <a:t>th</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August, 2011.</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ct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Introduction to Internet</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7172" name="Rectangle 4"/>
          <p:cNvSpPr>
            <a:spLocks noChangeArrowheads="1"/>
          </p:cNvSpPr>
          <p:nvPr/>
        </p:nvSpPr>
        <p:spPr bwMode="auto">
          <a:xfrm>
            <a:off x="314476" y="1536095"/>
            <a:ext cx="5333934" cy="339859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The Internet is a globally connected network system that uses TCP/IP (Transmission Control Protocol/ Internet Protocol) model to transmit data via various types of media (wired or wireless).</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It is a network of networks (Inter - Networking).</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It is network of global exchanges including private, public, business, academic, government etc. networks connected together.</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Millions of millions people are users of Internet.</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It has complex combination of several technologies and services used around the world every day.</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spcBef>
                <a:spcPct val="0"/>
              </a:spcBef>
              <a:spcAft>
                <a:spcPct val="0"/>
              </a:spcAft>
            </a:pPr>
            <a:endParaRPr kumimoji="0" lang="en-US" b="0" i="0" u="none" strike="noStrike" cap="none" normalizeH="0" baseline="0" dirty="0">
              <a:ln>
                <a:noFill/>
              </a:ln>
              <a:solidFill>
                <a:schemeClr val="tx1"/>
              </a:solidFill>
              <a:effectLst/>
              <a:latin typeface="Arial" pitchFamily="34" charset="0"/>
              <a:cs typeface="Arial" pitchFamily="34" charset="0"/>
            </a:endParaRPr>
          </a:p>
        </p:txBody>
      </p:sp>
      <p:pic>
        <p:nvPicPr>
          <p:cNvPr id="7171" name="Picture 1" descr="internet.PNG"/>
          <p:cNvPicPr>
            <a:picLocks noChangeAspect="1" noChangeArrowheads="1"/>
          </p:cNvPicPr>
          <p:nvPr/>
        </p:nvPicPr>
        <p:blipFill>
          <a:blip r:embed="rId2" cstate="print"/>
          <a:srcRect/>
          <a:stretch>
            <a:fillRect/>
          </a:stretch>
        </p:blipFill>
        <p:spPr bwMode="auto">
          <a:xfrm>
            <a:off x="5733143" y="1542143"/>
            <a:ext cx="3200054" cy="3701143"/>
          </a:xfrm>
          <a:prstGeom prst="rect">
            <a:avLst/>
          </a:prstGeom>
          <a:noFill/>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81000" y="838200"/>
            <a:ext cx="8293878" cy="905602"/>
          </a:xfrm>
          <a:prstGeom prst="rect">
            <a:avLst/>
          </a:prstGeom>
          <a:noFill/>
        </p:spPr>
        <p:txBody>
          <a:bodyPr wrap="square" lIns="73884" tIns="36942" rIns="73884" bIns="36942" rtlCol="0">
            <a:spAutoFit/>
          </a:bodyPr>
          <a:lstStyle/>
          <a:p>
            <a:r>
              <a:rPr lang="en-US" b="1" dirty="0">
                <a:latin typeface="Times New Roman" pitchFamily="18" charset="0"/>
                <a:cs typeface="Times New Roman" pitchFamily="18" charset="0"/>
              </a:rPr>
              <a:t>Self-assessment for Day-01</a:t>
            </a:r>
          </a:p>
          <a:p>
            <a:endParaRPr lang="en-IN" b="1" dirty="0">
              <a:latin typeface="Times New Roman" pitchFamily="18" charset="0"/>
              <a:cs typeface="Times New Roman" pitchFamily="18" charset="0"/>
            </a:endParaRPr>
          </a:p>
          <a:p>
            <a:endParaRPr lang="en-US" dirty="0">
              <a:latin typeface="Times New Roman" pitchFamily="18" charset="0"/>
              <a:cs typeface="Times New Roman" pitchFamily="18" charset="0"/>
            </a:endParaRPr>
          </a:p>
        </p:txBody>
      </p:sp>
      <p:sp>
        <p:nvSpPr>
          <p:cNvPr id="37889" name="Rectangle 1"/>
          <p:cNvSpPr>
            <a:spLocks noChangeArrowheads="1"/>
          </p:cNvSpPr>
          <p:nvPr/>
        </p:nvSpPr>
        <p:spPr bwMode="auto">
          <a:xfrm>
            <a:off x="425061" y="1964284"/>
            <a:ext cx="8238585" cy="4398866"/>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What is full form of HTTP?</a:t>
            </a:r>
          </a:p>
          <a:p>
            <a:pPr lvl="1">
              <a:buFont typeface="Wingdings" pitchFamily="2" charset="2"/>
              <a:buChar char="Ø"/>
            </a:pPr>
            <a:r>
              <a:rPr lang="en-US" dirty="0">
                <a:latin typeface="Times New Roman" pitchFamily="18" charset="0"/>
                <a:cs typeface="Times New Roman" pitchFamily="18" charset="0"/>
              </a:rPr>
              <a:t>Hyper Text Transmission Protocol</a:t>
            </a:r>
          </a:p>
          <a:p>
            <a:pPr lvl="1">
              <a:buFont typeface="Wingdings" pitchFamily="2" charset="2"/>
              <a:buChar char="Ø"/>
            </a:pPr>
            <a:r>
              <a:rPr lang="en-US" dirty="0">
                <a:latin typeface="Times New Roman" pitchFamily="18" charset="0"/>
                <a:cs typeface="Times New Roman" pitchFamily="18" charset="0"/>
              </a:rPr>
              <a:t>Hyper Text Transfer Program</a:t>
            </a:r>
          </a:p>
          <a:p>
            <a:pPr lvl="1">
              <a:buFont typeface="Wingdings" pitchFamily="2" charset="2"/>
              <a:buChar char="Ø"/>
            </a:pPr>
            <a:r>
              <a:rPr lang="en-US" dirty="0">
                <a:latin typeface="Times New Roman" pitchFamily="18" charset="0"/>
                <a:cs typeface="Times New Roman" pitchFamily="18" charset="0"/>
              </a:rPr>
              <a:t>Hyper Text Transfer Protocol</a:t>
            </a:r>
          </a:p>
          <a:p>
            <a:pPr lvl="1">
              <a:buFont typeface="Wingdings" pitchFamily="2" charset="2"/>
              <a:buChar char="Ø"/>
            </a:pPr>
            <a:r>
              <a:rPr lang="en-US" dirty="0">
                <a:latin typeface="Times New Roman" pitchFamily="18" charset="0"/>
                <a:cs typeface="Times New Roman" pitchFamily="18" charset="0"/>
              </a:rPr>
              <a:t>Hyper Text Transfer Path</a:t>
            </a:r>
          </a:p>
          <a:p>
            <a:endParaRPr lang="en-IN" b="1" dirty="0">
              <a:latin typeface="Times New Roman" pitchFamily="18" charset="0"/>
              <a:cs typeface="Times New Roman" pitchFamily="18" charset="0"/>
            </a:endParaRPr>
          </a:p>
          <a:p>
            <a:pPr lvl="0">
              <a:buFont typeface="Arial" pitchFamily="34" charset="0"/>
              <a:buChar char="•"/>
            </a:pPr>
            <a:r>
              <a:rPr lang="en-US" dirty="0"/>
              <a:t>In URL, ___________is client server program used to retrieve the document?</a:t>
            </a:r>
          </a:p>
          <a:p>
            <a:pPr lvl="1">
              <a:buFont typeface="Wingdings" pitchFamily="2" charset="2"/>
              <a:buChar char="Ø"/>
            </a:pPr>
            <a:r>
              <a:rPr lang="en-US" dirty="0"/>
              <a:t>Protocol</a:t>
            </a:r>
          </a:p>
          <a:p>
            <a:pPr lvl="1">
              <a:buFont typeface="Wingdings" pitchFamily="2" charset="2"/>
              <a:buChar char="Ø"/>
            </a:pPr>
            <a:r>
              <a:rPr lang="en-US" dirty="0"/>
              <a:t>Path</a:t>
            </a:r>
          </a:p>
          <a:p>
            <a:pPr lvl="1">
              <a:buFont typeface="Wingdings" pitchFamily="2" charset="2"/>
              <a:buChar char="Ø"/>
            </a:pPr>
            <a:r>
              <a:rPr lang="en-US" dirty="0"/>
              <a:t>Host</a:t>
            </a:r>
          </a:p>
          <a:p>
            <a:pPr lvl="1">
              <a:buFont typeface="Wingdings" pitchFamily="2" charset="2"/>
              <a:buChar char="Ø"/>
            </a:pPr>
            <a:r>
              <a:rPr lang="en-US" dirty="0"/>
              <a:t>Domain</a:t>
            </a:r>
          </a:p>
          <a:p>
            <a:endParaRPr lang="en-US" b="1" dirty="0">
              <a:latin typeface="Times New Roman" pitchFamily="18" charset="0"/>
              <a:cs typeface="Times New Roman" pitchFamily="18" charset="0"/>
            </a:endParaRPr>
          </a:p>
          <a:p>
            <a:endParaRPr lang="en-US" dirty="0">
              <a:latin typeface="Times New Roman" pitchFamily="18" charset="0"/>
              <a:cs typeface="Times New Roman" pitchFamily="18" charset="0"/>
            </a:endParaRPr>
          </a:p>
          <a:p>
            <a:pPr>
              <a:buFont typeface="Arial" pitchFamily="34" charset="0"/>
              <a:buChar char="•"/>
            </a:pPr>
            <a:endParaRPr lang="en-US" sz="2900" dirty="0"/>
          </a:p>
          <a:p>
            <a:pPr lvl="1" algn="just" defTabSz="738835" fontAlgn="base">
              <a:spcBef>
                <a:spcPct val="0"/>
              </a:spcBef>
              <a:spcAft>
                <a:spcPct val="0"/>
              </a:spcAft>
              <a:buFont typeface="Wingdings" pitchFamily="2" charset="2"/>
              <a:buChar char="Ø"/>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9183" y="1568814"/>
            <a:ext cx="8625633" cy="4506588"/>
          </a:xfrm>
          <a:prstGeom prst="rect">
            <a:avLst/>
          </a:prstGeom>
          <a:noFill/>
        </p:spPr>
        <p:txBody>
          <a:bodyPr wrap="square" lIns="73884" tIns="36942" rIns="73884" bIns="36942" rtlCol="0">
            <a:spAutoFit/>
          </a:bodyPr>
          <a:lstStyle/>
          <a:p>
            <a:pPr lvl="0">
              <a:buFont typeface="Arial" pitchFamily="34" charset="0"/>
              <a:buChar char="•"/>
            </a:pPr>
            <a:r>
              <a:rPr lang="en-US" dirty="0"/>
              <a:t>_______ is a language for creating web pages.</a:t>
            </a:r>
          </a:p>
          <a:p>
            <a:pPr lvl="1">
              <a:buFont typeface="Wingdings" pitchFamily="2" charset="2"/>
              <a:buChar char="Ø"/>
            </a:pPr>
            <a:r>
              <a:rPr lang="en-US" dirty="0"/>
              <a:t>HTTP</a:t>
            </a:r>
          </a:p>
          <a:p>
            <a:pPr lvl="1">
              <a:buFont typeface="Wingdings" pitchFamily="2" charset="2"/>
              <a:buChar char="Ø"/>
            </a:pPr>
            <a:r>
              <a:rPr lang="en-US" dirty="0"/>
              <a:t>HTML</a:t>
            </a:r>
          </a:p>
          <a:p>
            <a:pPr lvl="1">
              <a:buFont typeface="Wingdings" pitchFamily="2" charset="2"/>
              <a:buChar char="Ø"/>
            </a:pPr>
            <a:r>
              <a:rPr lang="en-US" dirty="0"/>
              <a:t>FTP</a:t>
            </a:r>
          </a:p>
          <a:p>
            <a:pPr lvl="1">
              <a:buFont typeface="Wingdings" pitchFamily="2" charset="2"/>
              <a:buChar char="Ø"/>
            </a:pPr>
            <a:r>
              <a:rPr lang="en-US" dirty="0"/>
              <a:t>DNS</a:t>
            </a:r>
          </a:p>
          <a:p>
            <a:endParaRPr lang="en-IN" b="1" dirty="0"/>
          </a:p>
          <a:p>
            <a:endParaRPr lang="en-US" b="1" dirty="0"/>
          </a:p>
          <a:p>
            <a:pPr lvl="0">
              <a:buFont typeface="Arial" pitchFamily="34" charset="0"/>
              <a:buChar char="•"/>
            </a:pPr>
            <a:r>
              <a:rPr lang="en-US" dirty="0"/>
              <a:t>The WWW is a _______ client server service, in which a client using a browser can access a service using a server.</a:t>
            </a:r>
          </a:p>
          <a:p>
            <a:pPr lvl="1">
              <a:buFont typeface="Wingdings" pitchFamily="2" charset="2"/>
              <a:buChar char="Ø"/>
            </a:pPr>
            <a:r>
              <a:rPr lang="en-US" dirty="0"/>
              <a:t>Centralized</a:t>
            </a:r>
          </a:p>
          <a:p>
            <a:pPr lvl="1">
              <a:buFont typeface="Wingdings" pitchFamily="2" charset="2"/>
              <a:buChar char="Ø"/>
            </a:pPr>
            <a:r>
              <a:rPr lang="en-US" dirty="0"/>
              <a:t>Bounded</a:t>
            </a:r>
          </a:p>
          <a:p>
            <a:pPr lvl="1">
              <a:buFont typeface="Wingdings" pitchFamily="2" charset="2"/>
              <a:buChar char="Ø"/>
            </a:pPr>
            <a:r>
              <a:rPr lang="en-US" dirty="0"/>
              <a:t>Distributed</a:t>
            </a:r>
          </a:p>
          <a:p>
            <a:pPr lvl="1">
              <a:buFont typeface="Wingdings" pitchFamily="2" charset="2"/>
              <a:buChar char="Ø"/>
            </a:pPr>
            <a:r>
              <a:rPr lang="en-US" dirty="0"/>
              <a:t>Broad</a:t>
            </a:r>
          </a:p>
          <a:p>
            <a:endParaRPr lang="en-US" b="1" dirty="0"/>
          </a:p>
          <a:p>
            <a:pPr lvl="0"/>
            <a:endParaRPr lang="en-US" dirty="0"/>
          </a:p>
          <a:p>
            <a:endParaRPr lang="en-US" dirty="0"/>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69768" y="1469571"/>
            <a:ext cx="8293878" cy="1182601"/>
          </a:xfrm>
          <a:prstGeom prst="rect">
            <a:avLst/>
          </a:prstGeom>
          <a:noFill/>
        </p:spPr>
        <p:txBody>
          <a:bodyPr wrap="square" lIns="73884" tIns="36942" rIns="73884" bIns="36942" rtlCol="0">
            <a:spAutoFit/>
          </a:bodyPr>
          <a:lstStyle/>
          <a:p>
            <a:pPr lvl="0">
              <a:buFont typeface="Arial" pitchFamily="34" charset="0"/>
              <a:buChar char="•"/>
            </a:pPr>
            <a:r>
              <a:rPr lang="en-US" dirty="0"/>
              <a:t>Web crawler is also called ________.</a:t>
            </a:r>
          </a:p>
          <a:p>
            <a:pPr lvl="0"/>
            <a:endParaRPr lang="en-IN" dirty="0"/>
          </a:p>
          <a:p>
            <a:pPr lvl="0"/>
            <a:endParaRPr lang="en-US" dirty="0"/>
          </a:p>
          <a:p>
            <a:endParaRPr lang="en-US" dirty="0"/>
          </a:p>
        </p:txBody>
      </p:sp>
      <p:sp>
        <p:nvSpPr>
          <p:cNvPr id="38913" name="Rectangle 1"/>
          <p:cNvSpPr>
            <a:spLocks noChangeArrowheads="1"/>
          </p:cNvSpPr>
          <p:nvPr/>
        </p:nvSpPr>
        <p:spPr bwMode="auto">
          <a:xfrm>
            <a:off x="152400" y="1862183"/>
            <a:ext cx="8404463" cy="1736599"/>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lvl="1" algn="just" defTabSz="738835" fontAlgn="base">
              <a:spcBef>
                <a:spcPct val="0"/>
              </a:spcBef>
              <a:spcAft>
                <a:spcPct val="0"/>
              </a:spcAft>
              <a:buFont typeface="Wingdings" pitchFamily="2" charset="2"/>
              <a:buChar char="Ø"/>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Web Spider</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lvl="1" algn="just" defTabSz="738835" eaLnBrk="0" fontAlgn="base" hangingPunct="0">
              <a:spcBef>
                <a:spcPct val="0"/>
              </a:spcBef>
              <a:spcAft>
                <a:spcPct val="0"/>
              </a:spcAft>
              <a:buFont typeface="Wingdings" pitchFamily="2" charset="2"/>
              <a:buChar char="Ø"/>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Web Spoofing</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lvl="1" algn="just" defTabSz="738835" eaLnBrk="0" fontAlgn="base" hangingPunct="0">
              <a:spcBef>
                <a:spcPct val="0"/>
              </a:spcBef>
              <a:spcAft>
                <a:spcPct val="0"/>
              </a:spcAft>
              <a:buFont typeface="Wingdings" pitchFamily="2" charset="2"/>
              <a:buChar char="Ø"/>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Web Manager</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lvl="1" algn="just" defTabSz="738835" eaLnBrk="0" fontAlgn="base" hangingPunct="0">
              <a:spcBef>
                <a:spcPct val="0"/>
              </a:spcBef>
              <a:spcAft>
                <a:spcPct val="0"/>
              </a:spcAft>
              <a:buFont typeface="Wingdings" pitchFamily="2" charset="2"/>
              <a:buChar char="Ø"/>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Web Arranger</a:t>
            </a:r>
          </a:p>
          <a:p>
            <a:pPr lvl="1" algn="just" defTabSz="738835" eaLnBrk="0" fontAlgn="base" hangingPunct="0">
              <a:spcBef>
                <a:spcPct val="0"/>
              </a:spcBef>
              <a:spcAft>
                <a:spcPct val="0"/>
              </a:spcAft>
            </a:pPr>
            <a:endParaRPr lang="en-IN" dirty="0">
              <a:latin typeface="Times New Roman" pitchFamily="18" charset="0"/>
              <a:cs typeface="Times New Roman" pitchFamily="18" charset="0"/>
            </a:endParaRPr>
          </a:p>
          <a:p>
            <a:pPr algn="just" defTabSz="738835" eaLnBrk="0" fontAlgn="base" hangingPunct="0">
              <a:spcBef>
                <a:spcPct val="0"/>
              </a:spcBef>
              <a:spcAft>
                <a:spcPct val="0"/>
              </a:spcAft>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9144000" cy="5971540"/>
          </a:xfrm>
          <a:custGeom>
            <a:avLst/>
            <a:gdLst/>
            <a:ahLst/>
            <a:cxnLst/>
            <a:rect l="l" t="t" r="r" b="b"/>
            <a:pathLst>
              <a:path w="9144000" h="5971540">
                <a:moveTo>
                  <a:pt x="0" y="5971032"/>
                </a:moveTo>
                <a:lnTo>
                  <a:pt x="9144000" y="5971032"/>
                </a:lnTo>
                <a:lnTo>
                  <a:pt x="9144000" y="0"/>
                </a:lnTo>
                <a:lnTo>
                  <a:pt x="0" y="0"/>
                </a:lnTo>
                <a:lnTo>
                  <a:pt x="0" y="5971032"/>
                </a:lnTo>
                <a:close/>
              </a:path>
            </a:pathLst>
          </a:custGeom>
          <a:solidFill>
            <a:srgbClr val="09203A"/>
          </a:solidFill>
        </p:spPr>
        <p:txBody>
          <a:bodyPr wrap="square" lIns="0" tIns="0" rIns="0" bIns="0" rtlCol="0"/>
          <a:lstStyle/>
          <a:p>
            <a:endParaRPr/>
          </a:p>
        </p:txBody>
      </p:sp>
      <p:grpSp>
        <p:nvGrpSpPr>
          <p:cNvPr id="3" name="object 3"/>
          <p:cNvGrpSpPr/>
          <p:nvPr/>
        </p:nvGrpSpPr>
        <p:grpSpPr>
          <a:xfrm>
            <a:off x="0" y="5971031"/>
            <a:ext cx="9144000" cy="887094"/>
            <a:chOff x="0" y="5971031"/>
            <a:chExt cx="9144000" cy="887094"/>
          </a:xfrm>
        </p:grpSpPr>
        <p:sp>
          <p:nvSpPr>
            <p:cNvPr id="4" name="object 4"/>
            <p:cNvSpPr/>
            <p:nvPr/>
          </p:nvSpPr>
          <p:spPr>
            <a:xfrm>
              <a:off x="0" y="5971031"/>
              <a:ext cx="9144000" cy="887094"/>
            </a:xfrm>
            <a:custGeom>
              <a:avLst/>
              <a:gdLst/>
              <a:ahLst/>
              <a:cxnLst/>
              <a:rect l="l" t="t" r="r" b="b"/>
              <a:pathLst>
                <a:path w="9144000" h="887095">
                  <a:moveTo>
                    <a:pt x="9144000" y="0"/>
                  </a:moveTo>
                  <a:lnTo>
                    <a:pt x="0" y="0"/>
                  </a:lnTo>
                  <a:lnTo>
                    <a:pt x="0" y="886968"/>
                  </a:lnTo>
                  <a:lnTo>
                    <a:pt x="9144000" y="886968"/>
                  </a:lnTo>
                  <a:lnTo>
                    <a:pt x="9144000" y="0"/>
                  </a:lnTo>
                  <a:close/>
                </a:path>
              </a:pathLst>
            </a:custGeom>
            <a:solidFill>
              <a:srgbClr val="FFFFFF"/>
            </a:solidFill>
          </p:spPr>
          <p:txBody>
            <a:bodyPr wrap="square" lIns="0" tIns="0" rIns="0" bIns="0" rtlCol="0"/>
            <a:lstStyle/>
            <a:p>
              <a:endParaRPr/>
            </a:p>
          </p:txBody>
        </p:sp>
        <p:sp>
          <p:nvSpPr>
            <p:cNvPr id="5" name="object 5"/>
            <p:cNvSpPr/>
            <p:nvPr/>
          </p:nvSpPr>
          <p:spPr>
            <a:xfrm>
              <a:off x="0" y="6053328"/>
              <a:ext cx="2240280" cy="713740"/>
            </a:xfrm>
            <a:custGeom>
              <a:avLst/>
              <a:gdLst/>
              <a:ahLst/>
              <a:cxnLst/>
              <a:rect l="l" t="t" r="r" b="b"/>
              <a:pathLst>
                <a:path w="2240280" h="713740">
                  <a:moveTo>
                    <a:pt x="2240280" y="0"/>
                  </a:moveTo>
                  <a:lnTo>
                    <a:pt x="0" y="0"/>
                  </a:lnTo>
                  <a:lnTo>
                    <a:pt x="0" y="713232"/>
                  </a:lnTo>
                  <a:lnTo>
                    <a:pt x="2240280" y="713232"/>
                  </a:lnTo>
                  <a:lnTo>
                    <a:pt x="2240280" y="0"/>
                  </a:lnTo>
                  <a:close/>
                </a:path>
              </a:pathLst>
            </a:custGeom>
            <a:solidFill>
              <a:srgbClr val="234957"/>
            </a:solidFill>
          </p:spPr>
          <p:txBody>
            <a:bodyPr wrap="square" lIns="0" tIns="0" rIns="0" bIns="0" rtlCol="0"/>
            <a:lstStyle/>
            <a:p>
              <a:endParaRPr/>
            </a:p>
          </p:txBody>
        </p:sp>
        <p:sp>
          <p:nvSpPr>
            <p:cNvPr id="6" name="object 6"/>
            <p:cNvSpPr/>
            <p:nvPr/>
          </p:nvSpPr>
          <p:spPr>
            <a:xfrm>
              <a:off x="2359151" y="6044184"/>
              <a:ext cx="6784975" cy="713740"/>
            </a:xfrm>
            <a:custGeom>
              <a:avLst/>
              <a:gdLst/>
              <a:ahLst/>
              <a:cxnLst/>
              <a:rect l="l" t="t" r="r" b="b"/>
              <a:pathLst>
                <a:path w="6784975" h="713740">
                  <a:moveTo>
                    <a:pt x="6784848" y="0"/>
                  </a:moveTo>
                  <a:lnTo>
                    <a:pt x="0" y="0"/>
                  </a:lnTo>
                  <a:lnTo>
                    <a:pt x="0" y="713231"/>
                  </a:lnTo>
                  <a:lnTo>
                    <a:pt x="6784848" y="713231"/>
                  </a:lnTo>
                  <a:lnTo>
                    <a:pt x="6784848" y="0"/>
                  </a:lnTo>
                  <a:close/>
                </a:path>
              </a:pathLst>
            </a:custGeom>
            <a:solidFill>
              <a:srgbClr val="2C7B9F"/>
            </a:solidFill>
          </p:spPr>
          <p:txBody>
            <a:bodyPr wrap="square" lIns="0" tIns="0" rIns="0" bIns="0" rtlCol="0"/>
            <a:lstStyle/>
            <a:p>
              <a:endParaRPr/>
            </a:p>
          </p:txBody>
        </p:sp>
      </p:grpSp>
      <p:sp>
        <p:nvSpPr>
          <p:cNvPr id="7" name="object 7"/>
          <p:cNvSpPr txBox="1">
            <a:spLocks noGrp="1"/>
          </p:cNvSpPr>
          <p:nvPr>
            <p:ph type="title"/>
          </p:nvPr>
        </p:nvSpPr>
        <p:spPr>
          <a:prstGeom prst="rect">
            <a:avLst/>
          </a:prstGeom>
        </p:spPr>
        <p:txBody>
          <a:bodyPr vert="horz" wrap="square" lIns="0" tIns="12700" rIns="0" bIns="0" rtlCol="0">
            <a:spAutoFit/>
          </a:bodyPr>
          <a:lstStyle/>
          <a:p>
            <a:pPr marL="13970">
              <a:lnSpc>
                <a:spcPct val="100000"/>
              </a:lnSpc>
              <a:spcBef>
                <a:spcPts val="100"/>
              </a:spcBef>
            </a:pPr>
            <a:r>
              <a:rPr dirty="0"/>
              <a:t>Thank</a:t>
            </a:r>
            <a:r>
              <a:rPr spc="-90" dirty="0"/>
              <a:t> </a:t>
            </a:r>
            <a:r>
              <a:rPr dirty="0"/>
              <a:t>you!</a:t>
            </a:r>
          </a:p>
        </p:txBody>
      </p:sp>
      <p:sp>
        <p:nvSpPr>
          <p:cNvPr id="8" name="object 8"/>
          <p:cNvSpPr txBox="1"/>
          <p:nvPr/>
        </p:nvSpPr>
        <p:spPr>
          <a:xfrm>
            <a:off x="3812285" y="6148222"/>
            <a:ext cx="3803015" cy="452120"/>
          </a:xfrm>
          <a:prstGeom prst="rect">
            <a:avLst/>
          </a:prstGeom>
        </p:spPr>
        <p:txBody>
          <a:bodyPr vert="horz" wrap="square" lIns="0" tIns="12065" rIns="0" bIns="0" rtlCol="0">
            <a:spAutoFit/>
          </a:bodyPr>
          <a:lstStyle/>
          <a:p>
            <a:pPr marL="12700">
              <a:lnSpc>
                <a:spcPct val="100000"/>
              </a:lnSpc>
              <a:spcBef>
                <a:spcPts val="95"/>
              </a:spcBef>
            </a:pPr>
            <a:r>
              <a:rPr sz="2800" spc="-25" dirty="0">
                <a:solidFill>
                  <a:srgbClr val="FFFFFF"/>
                </a:solidFill>
                <a:latin typeface="Tw Cen MT"/>
                <a:cs typeface="Tw Cen MT"/>
                <a:hlinkClick r:id="rId2"/>
              </a:rPr>
              <a:t>www.nielit.gov.in/haridwar</a:t>
            </a:r>
            <a:endParaRPr sz="2800">
              <a:latin typeface="Tw Cen MT"/>
              <a:cs typeface="Tw Cen MT"/>
            </a:endParaRPr>
          </a:p>
        </p:txBody>
      </p:sp>
      <p:grpSp>
        <p:nvGrpSpPr>
          <p:cNvPr id="9" name="object 9"/>
          <p:cNvGrpSpPr/>
          <p:nvPr/>
        </p:nvGrpSpPr>
        <p:grpSpPr>
          <a:xfrm>
            <a:off x="253491" y="6168339"/>
            <a:ext cx="1764664" cy="482600"/>
            <a:chOff x="253491" y="6168339"/>
            <a:chExt cx="1764664" cy="482600"/>
          </a:xfrm>
        </p:grpSpPr>
        <p:pic>
          <p:nvPicPr>
            <p:cNvPr id="10" name="object 10"/>
            <p:cNvPicPr/>
            <p:nvPr/>
          </p:nvPicPr>
          <p:blipFill>
            <a:blip r:embed="rId3" cstate="print"/>
            <a:stretch>
              <a:fillRect/>
            </a:stretch>
          </p:blipFill>
          <p:spPr>
            <a:xfrm>
              <a:off x="262127" y="6176772"/>
              <a:ext cx="1755648" cy="473964"/>
            </a:xfrm>
            <a:prstGeom prst="rect">
              <a:avLst/>
            </a:prstGeom>
          </p:spPr>
        </p:pic>
        <p:sp>
          <p:nvSpPr>
            <p:cNvPr id="11" name="object 11"/>
            <p:cNvSpPr/>
            <p:nvPr/>
          </p:nvSpPr>
          <p:spPr>
            <a:xfrm>
              <a:off x="258063" y="6172911"/>
              <a:ext cx="1721485" cy="440055"/>
            </a:xfrm>
            <a:custGeom>
              <a:avLst/>
              <a:gdLst/>
              <a:ahLst/>
              <a:cxnLst/>
              <a:rect l="l" t="t" r="r" b="b"/>
              <a:pathLst>
                <a:path w="1721485" h="440054">
                  <a:moveTo>
                    <a:pt x="1620266" y="93433"/>
                  </a:moveTo>
                  <a:lnTo>
                    <a:pt x="1525524" y="93433"/>
                  </a:lnTo>
                  <a:lnTo>
                    <a:pt x="1525524" y="439686"/>
                  </a:lnTo>
                  <a:lnTo>
                    <a:pt x="1620266" y="439686"/>
                  </a:lnTo>
                  <a:lnTo>
                    <a:pt x="1620266" y="93433"/>
                  </a:lnTo>
                  <a:close/>
                </a:path>
                <a:path w="1721485" h="440054">
                  <a:moveTo>
                    <a:pt x="1721104" y="0"/>
                  </a:moveTo>
                  <a:lnTo>
                    <a:pt x="1425448" y="0"/>
                  </a:lnTo>
                  <a:lnTo>
                    <a:pt x="1425448" y="93433"/>
                  </a:lnTo>
                  <a:lnTo>
                    <a:pt x="1721104" y="93433"/>
                  </a:lnTo>
                  <a:lnTo>
                    <a:pt x="1721104" y="0"/>
                  </a:lnTo>
                  <a:close/>
                </a:path>
                <a:path w="1721485" h="440054">
                  <a:moveTo>
                    <a:pt x="1367282" y="0"/>
                  </a:moveTo>
                  <a:lnTo>
                    <a:pt x="1272539" y="0"/>
                  </a:lnTo>
                  <a:lnTo>
                    <a:pt x="1272539" y="439686"/>
                  </a:lnTo>
                  <a:lnTo>
                    <a:pt x="1367282" y="439686"/>
                  </a:lnTo>
                  <a:lnTo>
                    <a:pt x="1367282" y="0"/>
                  </a:lnTo>
                  <a:close/>
                </a:path>
                <a:path w="1721485" h="440054">
                  <a:moveTo>
                    <a:pt x="1080770" y="0"/>
                  </a:moveTo>
                  <a:lnTo>
                    <a:pt x="986624" y="0"/>
                  </a:lnTo>
                  <a:lnTo>
                    <a:pt x="986624" y="439686"/>
                  </a:lnTo>
                  <a:lnTo>
                    <a:pt x="1210310" y="439686"/>
                  </a:lnTo>
                  <a:lnTo>
                    <a:pt x="1210310" y="344919"/>
                  </a:lnTo>
                  <a:lnTo>
                    <a:pt x="1080770" y="344919"/>
                  </a:lnTo>
                  <a:lnTo>
                    <a:pt x="1080770" y="0"/>
                  </a:lnTo>
                  <a:close/>
                </a:path>
                <a:path w="1721485" h="440054">
                  <a:moveTo>
                    <a:pt x="903566" y="0"/>
                  </a:moveTo>
                  <a:lnTo>
                    <a:pt x="656107" y="0"/>
                  </a:lnTo>
                  <a:lnTo>
                    <a:pt x="656107" y="439686"/>
                  </a:lnTo>
                  <a:lnTo>
                    <a:pt x="903566" y="439686"/>
                  </a:lnTo>
                  <a:lnTo>
                    <a:pt x="903566" y="352615"/>
                  </a:lnTo>
                  <a:lnTo>
                    <a:pt x="750874" y="352615"/>
                  </a:lnTo>
                  <a:lnTo>
                    <a:pt x="750874" y="261531"/>
                  </a:lnTo>
                  <a:lnTo>
                    <a:pt x="903566" y="261531"/>
                  </a:lnTo>
                  <a:lnTo>
                    <a:pt x="903566" y="175806"/>
                  </a:lnTo>
                  <a:lnTo>
                    <a:pt x="750874" y="175806"/>
                  </a:lnTo>
                  <a:lnTo>
                    <a:pt x="750874" y="87071"/>
                  </a:lnTo>
                  <a:lnTo>
                    <a:pt x="903566" y="87071"/>
                  </a:lnTo>
                  <a:lnTo>
                    <a:pt x="903566" y="0"/>
                  </a:lnTo>
                  <a:close/>
                </a:path>
                <a:path w="1721485" h="440054">
                  <a:moveTo>
                    <a:pt x="567207" y="0"/>
                  </a:moveTo>
                  <a:lnTo>
                    <a:pt x="472440" y="0"/>
                  </a:lnTo>
                  <a:lnTo>
                    <a:pt x="472440" y="439686"/>
                  </a:lnTo>
                  <a:lnTo>
                    <a:pt x="567207" y="439686"/>
                  </a:lnTo>
                  <a:lnTo>
                    <a:pt x="567207" y="0"/>
                  </a:lnTo>
                  <a:close/>
                </a:path>
                <a:path w="1721485" h="440054">
                  <a:moveTo>
                    <a:pt x="93700" y="0"/>
                  </a:moveTo>
                  <a:lnTo>
                    <a:pt x="0" y="0"/>
                  </a:lnTo>
                  <a:lnTo>
                    <a:pt x="0" y="439686"/>
                  </a:lnTo>
                  <a:lnTo>
                    <a:pt x="94767" y="439686"/>
                  </a:lnTo>
                  <a:lnTo>
                    <a:pt x="94767" y="155041"/>
                  </a:lnTo>
                  <a:lnTo>
                    <a:pt x="204321" y="155041"/>
                  </a:lnTo>
                  <a:lnTo>
                    <a:pt x="93700" y="0"/>
                  </a:lnTo>
                  <a:close/>
                </a:path>
                <a:path w="1721485" h="440054">
                  <a:moveTo>
                    <a:pt x="204321" y="155041"/>
                  </a:moveTo>
                  <a:lnTo>
                    <a:pt x="94767" y="155041"/>
                  </a:lnTo>
                  <a:lnTo>
                    <a:pt x="295795" y="439686"/>
                  </a:lnTo>
                  <a:lnTo>
                    <a:pt x="388099" y="439686"/>
                  </a:lnTo>
                  <a:lnTo>
                    <a:pt x="388099" y="282625"/>
                  </a:lnTo>
                  <a:lnTo>
                    <a:pt x="295351" y="282625"/>
                  </a:lnTo>
                  <a:lnTo>
                    <a:pt x="204321" y="155041"/>
                  </a:lnTo>
                  <a:close/>
                </a:path>
                <a:path w="1721485" h="440054">
                  <a:moveTo>
                    <a:pt x="388099" y="0"/>
                  </a:moveTo>
                  <a:lnTo>
                    <a:pt x="295351" y="0"/>
                  </a:lnTo>
                  <a:lnTo>
                    <a:pt x="295351" y="282625"/>
                  </a:lnTo>
                  <a:lnTo>
                    <a:pt x="388099" y="282625"/>
                  </a:lnTo>
                  <a:lnTo>
                    <a:pt x="388099" y="0"/>
                  </a:lnTo>
                  <a:close/>
                </a:path>
              </a:pathLst>
            </a:custGeom>
            <a:solidFill>
              <a:srgbClr val="FFFFFF"/>
            </a:solidFill>
          </p:spPr>
          <p:txBody>
            <a:bodyPr wrap="square" lIns="0" tIns="0" rIns="0" bIns="0" rtlCol="0"/>
            <a:lstStyle/>
            <a:p>
              <a:endParaRPr/>
            </a:p>
          </p:txBody>
        </p:sp>
        <p:sp>
          <p:nvSpPr>
            <p:cNvPr id="12" name="object 12"/>
            <p:cNvSpPr/>
            <p:nvPr/>
          </p:nvSpPr>
          <p:spPr>
            <a:xfrm>
              <a:off x="258063" y="6172911"/>
              <a:ext cx="1721485" cy="440055"/>
            </a:xfrm>
            <a:custGeom>
              <a:avLst/>
              <a:gdLst/>
              <a:ahLst/>
              <a:cxnLst/>
              <a:rect l="l" t="t" r="r" b="b"/>
              <a:pathLst>
                <a:path w="1721485" h="440054">
                  <a:moveTo>
                    <a:pt x="1425448" y="0"/>
                  </a:moveTo>
                  <a:lnTo>
                    <a:pt x="1721104" y="0"/>
                  </a:lnTo>
                  <a:lnTo>
                    <a:pt x="1721104" y="93433"/>
                  </a:lnTo>
                  <a:lnTo>
                    <a:pt x="1620266" y="93433"/>
                  </a:lnTo>
                  <a:lnTo>
                    <a:pt x="1620266" y="439686"/>
                  </a:lnTo>
                  <a:lnTo>
                    <a:pt x="1525524" y="439686"/>
                  </a:lnTo>
                  <a:lnTo>
                    <a:pt x="1525524" y="93433"/>
                  </a:lnTo>
                  <a:lnTo>
                    <a:pt x="1425448" y="93433"/>
                  </a:lnTo>
                  <a:lnTo>
                    <a:pt x="1425448" y="0"/>
                  </a:lnTo>
                  <a:close/>
                </a:path>
                <a:path w="1721485" h="440054">
                  <a:moveTo>
                    <a:pt x="1272539" y="0"/>
                  </a:moveTo>
                  <a:lnTo>
                    <a:pt x="1367282" y="0"/>
                  </a:lnTo>
                  <a:lnTo>
                    <a:pt x="1367282" y="439686"/>
                  </a:lnTo>
                  <a:lnTo>
                    <a:pt x="1272539" y="439686"/>
                  </a:lnTo>
                  <a:lnTo>
                    <a:pt x="1272539" y="0"/>
                  </a:lnTo>
                  <a:close/>
                </a:path>
                <a:path w="1721485" h="440054">
                  <a:moveTo>
                    <a:pt x="986624" y="0"/>
                  </a:moveTo>
                  <a:lnTo>
                    <a:pt x="1080770" y="0"/>
                  </a:lnTo>
                  <a:lnTo>
                    <a:pt x="1080770" y="344919"/>
                  </a:lnTo>
                  <a:lnTo>
                    <a:pt x="1210310" y="344919"/>
                  </a:lnTo>
                  <a:lnTo>
                    <a:pt x="1210310" y="439686"/>
                  </a:lnTo>
                  <a:lnTo>
                    <a:pt x="986624" y="439686"/>
                  </a:lnTo>
                  <a:lnTo>
                    <a:pt x="986624" y="0"/>
                  </a:lnTo>
                  <a:close/>
                </a:path>
                <a:path w="1721485" h="440054">
                  <a:moveTo>
                    <a:pt x="656107" y="0"/>
                  </a:moveTo>
                  <a:lnTo>
                    <a:pt x="903566" y="0"/>
                  </a:lnTo>
                  <a:lnTo>
                    <a:pt x="903566" y="87071"/>
                  </a:lnTo>
                  <a:lnTo>
                    <a:pt x="750874" y="87071"/>
                  </a:lnTo>
                  <a:lnTo>
                    <a:pt x="750874" y="175806"/>
                  </a:lnTo>
                  <a:lnTo>
                    <a:pt x="903566" y="175806"/>
                  </a:lnTo>
                  <a:lnTo>
                    <a:pt x="903566" y="261531"/>
                  </a:lnTo>
                  <a:lnTo>
                    <a:pt x="750874" y="261531"/>
                  </a:lnTo>
                  <a:lnTo>
                    <a:pt x="750874" y="352615"/>
                  </a:lnTo>
                  <a:lnTo>
                    <a:pt x="903566" y="352615"/>
                  </a:lnTo>
                  <a:lnTo>
                    <a:pt x="903566" y="439686"/>
                  </a:lnTo>
                  <a:lnTo>
                    <a:pt x="656107" y="439686"/>
                  </a:lnTo>
                  <a:lnTo>
                    <a:pt x="656107" y="0"/>
                  </a:lnTo>
                  <a:close/>
                </a:path>
                <a:path w="1721485" h="440054">
                  <a:moveTo>
                    <a:pt x="472440" y="0"/>
                  </a:moveTo>
                  <a:lnTo>
                    <a:pt x="567207" y="0"/>
                  </a:lnTo>
                  <a:lnTo>
                    <a:pt x="567207" y="439686"/>
                  </a:lnTo>
                  <a:lnTo>
                    <a:pt x="472440" y="439686"/>
                  </a:lnTo>
                  <a:lnTo>
                    <a:pt x="472440" y="0"/>
                  </a:lnTo>
                  <a:close/>
                </a:path>
                <a:path w="1721485" h="440054">
                  <a:moveTo>
                    <a:pt x="0" y="0"/>
                  </a:moveTo>
                  <a:lnTo>
                    <a:pt x="93700" y="0"/>
                  </a:lnTo>
                  <a:lnTo>
                    <a:pt x="295351" y="282625"/>
                  </a:lnTo>
                  <a:lnTo>
                    <a:pt x="295351" y="0"/>
                  </a:lnTo>
                  <a:lnTo>
                    <a:pt x="388099" y="0"/>
                  </a:lnTo>
                  <a:lnTo>
                    <a:pt x="388099" y="439686"/>
                  </a:lnTo>
                  <a:lnTo>
                    <a:pt x="295795" y="439686"/>
                  </a:lnTo>
                  <a:lnTo>
                    <a:pt x="94767" y="155041"/>
                  </a:lnTo>
                  <a:lnTo>
                    <a:pt x="94767" y="439686"/>
                  </a:lnTo>
                  <a:lnTo>
                    <a:pt x="0" y="439686"/>
                  </a:lnTo>
                  <a:lnTo>
                    <a:pt x="0" y="0"/>
                  </a:lnTo>
                  <a:close/>
                </a:path>
              </a:pathLst>
            </a:custGeom>
            <a:ln w="9144">
              <a:solidFill>
                <a:srgbClr val="000000"/>
              </a:solidFill>
            </a:ln>
          </p:spPr>
          <p:txBody>
            <a:bodyPr wrap="square" lIns="0" tIns="0" rIns="0" bIns="0" rtlCol="0"/>
            <a:lstStyle/>
            <a:p>
              <a:endParaRPr/>
            </a:p>
          </p:txBody>
        </p:sp>
      </p:grpSp>
      <p:grpSp>
        <p:nvGrpSpPr>
          <p:cNvPr id="13" name="object 13"/>
          <p:cNvGrpSpPr/>
          <p:nvPr/>
        </p:nvGrpSpPr>
        <p:grpSpPr>
          <a:xfrm>
            <a:off x="181355" y="289559"/>
            <a:ext cx="1675130" cy="2376170"/>
            <a:chOff x="181355" y="289559"/>
            <a:chExt cx="1675130" cy="2376170"/>
          </a:xfrm>
        </p:grpSpPr>
        <p:pic>
          <p:nvPicPr>
            <p:cNvPr id="14" name="object 14"/>
            <p:cNvPicPr/>
            <p:nvPr/>
          </p:nvPicPr>
          <p:blipFill>
            <a:blip r:embed="rId4" cstate="print"/>
            <a:stretch>
              <a:fillRect/>
            </a:stretch>
          </p:blipFill>
          <p:spPr>
            <a:xfrm>
              <a:off x="181355" y="1456943"/>
              <a:ext cx="1674876" cy="1208531"/>
            </a:xfrm>
            <a:prstGeom prst="rect">
              <a:avLst/>
            </a:prstGeom>
          </p:spPr>
        </p:pic>
        <p:pic>
          <p:nvPicPr>
            <p:cNvPr id="15" name="object 15"/>
            <p:cNvPicPr/>
            <p:nvPr/>
          </p:nvPicPr>
          <p:blipFill>
            <a:blip r:embed="rId5" cstate="print"/>
            <a:stretch>
              <a:fillRect/>
            </a:stretch>
          </p:blipFill>
          <p:spPr>
            <a:xfrm>
              <a:off x="196595" y="289559"/>
              <a:ext cx="1644396" cy="1178052"/>
            </a:xfrm>
            <a:prstGeom prst="rect">
              <a:avLst/>
            </a:prstGeom>
          </p:spPr>
        </p:pic>
      </p:gr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ct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History of Internet</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8194" name="Rectangle 2"/>
          <p:cNvSpPr>
            <a:spLocks noChangeArrowheads="1"/>
          </p:cNvSpPr>
          <p:nvPr/>
        </p:nvSpPr>
        <p:spPr bwMode="auto">
          <a:xfrm>
            <a:off x="535646" y="1614714"/>
            <a:ext cx="8183293" cy="3398592"/>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Cambria" pitchFamily="18" charset="0"/>
                <a:ea typeface="Times New Roman" pitchFamily="18" charset="0"/>
                <a:cs typeface="Arial" pitchFamily="34" charset="0"/>
              </a:rPr>
              <a:t>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The </a:t>
            </a: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Advanced Research Project Agency (ARPA) </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in the Department of Defense (</a:t>
            </a:r>
            <a:r>
              <a:rPr kumimoji="0" lang="en-US" b="0" i="0" u="none" strike="noStrike" cap="none" normalizeH="0" baseline="0" dirty="0" err="1">
                <a:ln>
                  <a:noFill/>
                </a:ln>
                <a:solidFill>
                  <a:schemeClr val="tx1"/>
                </a:solidFill>
                <a:effectLst/>
                <a:latin typeface="Times New Roman" pitchFamily="18" charset="0"/>
                <a:ea typeface="Times New Roman" pitchFamily="18" charset="0"/>
                <a:cs typeface="Times New Roman" pitchFamily="18" charset="0"/>
              </a:rPr>
              <a:t>DoD</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of US government was initially desired to connect its computers so that researchers could share the resources.</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In </a:t>
            </a: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1967</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ARPA presented its idea for ARPANET, a small network of computers. The idea was in short that each host computer would be attached to a specialized computer called IMP (Interface Message Processor) to create network.</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By </a:t>
            </a: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1969</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ARPANET connected four nodes - the University of California Los Angeles (UCLA), the University of California at Santa Barbara (UCSB), Stanford Research Institute (SRI) and the University of UTAH via IMPs to form a network.</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a:p>
            <a:pPr algn="just" defTabSz="738835" eaLnBrk="0" fontAlgn="base" hangingPunct="0">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Then, a team of </a:t>
            </a:r>
            <a:r>
              <a:rPr kumimoji="0" lang="en-US" b="0" i="0" u="none" strike="noStrike" cap="none" normalizeH="0" baseline="0" dirty="0" err="1">
                <a:ln>
                  <a:noFill/>
                </a:ln>
                <a:solidFill>
                  <a:schemeClr val="tx1"/>
                </a:solidFill>
                <a:effectLst/>
                <a:latin typeface="Times New Roman" pitchFamily="18" charset="0"/>
                <a:ea typeface="Times New Roman" pitchFamily="18" charset="0"/>
                <a:cs typeface="Times New Roman" pitchFamily="18" charset="0"/>
              </a:rPr>
              <a:t>defence</a:t>
            </a: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engineers at the University of California at Los Angeles (UCLA) sent the first every instant message successfully via computer to another team thousands of miles away at Stanford.</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1"/>
          <p:cNvSpPr>
            <a:spLocks noChangeArrowheads="1"/>
          </p:cNvSpPr>
          <p:nvPr/>
        </p:nvSpPr>
        <p:spPr bwMode="auto">
          <a:xfrm>
            <a:off x="0" y="8890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ct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History of Internet (contd.)</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8194" name="Rectangle 2"/>
          <p:cNvSpPr>
            <a:spLocks noChangeArrowheads="1"/>
          </p:cNvSpPr>
          <p:nvPr/>
        </p:nvSpPr>
        <p:spPr bwMode="auto">
          <a:xfrm>
            <a:off x="701524" y="1671213"/>
            <a:ext cx="7851537" cy="2844595"/>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lvl="0" algn="just">
              <a:buFont typeface="Arial" pitchFamily="34" charset="0"/>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a:t>
            </a:r>
            <a:r>
              <a:rPr lang="en-US" dirty="0">
                <a:latin typeface="Times New Roman" pitchFamily="18" charset="0"/>
                <a:cs typeface="Times New Roman" pitchFamily="18" charset="0"/>
              </a:rPr>
              <a:t>The technology continued to grow. In the </a:t>
            </a:r>
            <a:r>
              <a:rPr lang="en-US" b="1" dirty="0">
                <a:latin typeface="Times New Roman" pitchFamily="18" charset="0"/>
                <a:cs typeface="Times New Roman" pitchFamily="18" charset="0"/>
              </a:rPr>
              <a:t>1970</a:t>
            </a:r>
            <a:r>
              <a:rPr lang="en-US" dirty="0">
                <a:latin typeface="Times New Roman" pitchFamily="18" charset="0"/>
                <a:cs typeface="Times New Roman" pitchFamily="18" charset="0"/>
              </a:rPr>
              <a:t>, after scientist Robert Kahn and Vinton Cerf developed TCP/IP, a communication model that set standard for how data could be transmitted between multiple networks.</a:t>
            </a:r>
          </a:p>
          <a:p>
            <a:pPr lvl="0" algn="just">
              <a:buFont typeface="Arial" pitchFamily="34" charset="0"/>
              <a:buChar char="•"/>
            </a:pPr>
            <a:endParaRPr lang="en-US" dirty="0">
              <a:latin typeface="Times New Roman" pitchFamily="18" charset="0"/>
              <a:cs typeface="Times New Roman" pitchFamily="18" charset="0"/>
            </a:endParaRPr>
          </a:p>
          <a:p>
            <a:pPr lvl="0" algn="just">
              <a:buFont typeface="Arial" pitchFamily="34" charset="0"/>
              <a:buChar char="•"/>
            </a:pPr>
            <a:r>
              <a:rPr lang="en-US" dirty="0">
                <a:latin typeface="Times New Roman" pitchFamily="18" charset="0"/>
                <a:cs typeface="Times New Roman" pitchFamily="18" charset="0"/>
              </a:rPr>
              <a:t>  ARPANET adopted TCP/IP on Jan 1st, 1983 and from there researchers began assemble the networks of network that became modern Internet gradually.</a:t>
            </a:r>
          </a:p>
          <a:p>
            <a:pPr lvl="0" algn="just">
              <a:buFont typeface="Arial" pitchFamily="34" charset="0"/>
              <a:buChar char="•"/>
            </a:pPr>
            <a:endParaRPr lang="en-US" dirty="0">
              <a:latin typeface="Times New Roman" pitchFamily="18" charset="0"/>
              <a:cs typeface="Times New Roman" pitchFamily="18" charset="0"/>
            </a:endParaRPr>
          </a:p>
          <a:p>
            <a:pPr lvl="0" algn="just">
              <a:buFont typeface="Arial" pitchFamily="34" charset="0"/>
              <a:buChar char="•"/>
            </a:pPr>
            <a:r>
              <a:rPr lang="en-US" dirty="0">
                <a:latin typeface="Times New Roman" pitchFamily="18" charset="0"/>
                <a:cs typeface="Times New Roman" pitchFamily="18" charset="0"/>
              </a:rPr>
              <a:t>  The online world then took on a more recognizable form in 1990 when computer scientist Tim </a:t>
            </a:r>
            <a:r>
              <a:rPr lang="en-US" dirty="0" err="1">
                <a:latin typeface="Times New Roman" pitchFamily="18" charset="0"/>
                <a:cs typeface="Times New Roman" pitchFamily="18" charset="0"/>
              </a:rPr>
              <a:t>Berners</a:t>
            </a:r>
            <a:r>
              <a:rPr lang="en-US" dirty="0">
                <a:latin typeface="Times New Roman" pitchFamily="18" charset="0"/>
                <a:cs typeface="Times New Roman" pitchFamily="18" charset="0"/>
              </a:rPr>
              <a:t> Lee invented WWW (World Wide Web).WWW popularized the Internet among public.</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889000"/>
            <a:ext cx="9144000" cy="351604"/>
          </a:xfrm>
          <a:prstGeom prst="rect">
            <a:avLst/>
          </a:prstGeom>
          <a:noFill/>
        </p:spPr>
        <p:txBody>
          <a:bodyPr wrap="square" lIns="73884" tIns="36942" rIns="73884" bIns="36942" rtlCol="0">
            <a:spAutoFit/>
          </a:bodyPr>
          <a:lstStyle/>
          <a:p>
            <a:r>
              <a:rPr lang="en-IN" dirty="0"/>
              <a:t>                                                                                  </a:t>
            </a:r>
            <a:endParaRPr lang="en-US" dirty="0"/>
          </a:p>
        </p:txBody>
      </p:sp>
      <p:sp>
        <p:nvSpPr>
          <p:cNvPr id="1025" name="Rectangle 1"/>
          <p:cNvSpPr>
            <a:spLocks noChangeArrowheads="1"/>
          </p:cNvSpPr>
          <p:nvPr/>
        </p:nvSpPr>
        <p:spPr bwMode="auto">
          <a:xfrm>
            <a:off x="0" y="838200"/>
            <a:ext cx="9144000"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WWW (World Wide Web)</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026" name="Rectangle 2"/>
          <p:cNvSpPr>
            <a:spLocks noChangeArrowheads="1"/>
          </p:cNvSpPr>
          <p:nvPr/>
        </p:nvSpPr>
        <p:spPr bwMode="auto">
          <a:xfrm>
            <a:off x="533400" y="1676400"/>
            <a:ext cx="8128000" cy="5614584"/>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lang="en-US" sz="1600" dirty="0">
                <a:latin typeface="Times New Roman" pitchFamily="18" charset="0"/>
                <a:ea typeface="Times New Roman" pitchFamily="18" charset="0"/>
                <a:cs typeface="Times New Roman" pitchFamily="18" charset="0"/>
              </a:rPr>
              <a:t>World Wide Web (WWW) is sometime referred to only as “Web”.</a:t>
            </a:r>
          </a:p>
          <a:p>
            <a:pPr algn="just" defTabSz="738835" fontAlgn="base">
              <a:spcBef>
                <a:spcPct val="0"/>
              </a:spcBef>
              <a:spcAft>
                <a:spcPct val="0"/>
              </a:spcAft>
            </a:pPr>
            <a:endParaRPr lang="en-US" sz="1600" dirty="0">
              <a:latin typeface="Times New Roman" pitchFamily="18" charset="0"/>
              <a:ea typeface="Times New Roman" pitchFamily="18" charset="0"/>
              <a:cs typeface="Times New Roman" pitchFamily="18" charset="0"/>
            </a:endParaRPr>
          </a:p>
          <a:p>
            <a:pPr algn="just" defTabSz="738835" fontAlgn="base">
              <a:spcBef>
                <a:spcPct val="0"/>
              </a:spcBef>
              <a:spcAft>
                <a:spcPct val="0"/>
              </a:spcAft>
              <a:buFontTx/>
              <a:buChar char="•"/>
            </a:pPr>
            <a:r>
              <a:rPr lang="en-US" sz="1600" dirty="0">
                <a:latin typeface="Times New Roman" pitchFamily="18" charset="0"/>
                <a:cs typeface="Times New Roman" pitchFamily="18" charset="0"/>
              </a:rPr>
              <a:t>The idea of WWW was proposed by Tim </a:t>
            </a:r>
            <a:r>
              <a:rPr lang="en-US" sz="1600" dirty="0" err="1">
                <a:latin typeface="Times New Roman" pitchFamily="18" charset="0"/>
                <a:cs typeface="Times New Roman" pitchFamily="18" charset="0"/>
              </a:rPr>
              <a:t>Berners</a:t>
            </a:r>
            <a:r>
              <a:rPr lang="en-US" sz="1600" dirty="0">
                <a:latin typeface="Times New Roman" pitchFamily="18" charset="0"/>
                <a:cs typeface="Times New Roman" pitchFamily="18" charset="0"/>
              </a:rPr>
              <a:t> Lee in 1989 and the commercial web started in 1990. </a:t>
            </a:r>
          </a:p>
          <a:p>
            <a:pPr algn="just" defTabSz="738835" fontAlgn="base">
              <a:spcBef>
                <a:spcPct val="0"/>
              </a:spcBef>
              <a:spcAft>
                <a:spcPct val="0"/>
              </a:spcAft>
              <a:buFontTx/>
              <a:buChar char="•"/>
            </a:pPr>
            <a:endParaRPr lang="en-US" sz="1600" dirty="0">
              <a:latin typeface="Times New Roman" pitchFamily="18" charset="0"/>
              <a:ea typeface="Times New Roman" pitchFamily="18" charset="0"/>
              <a:cs typeface="Times New Roman" pitchFamily="18" charset="0"/>
            </a:endParaRPr>
          </a:p>
          <a:p>
            <a:pPr algn="just" defTabSz="738835" fontAlgn="base">
              <a:spcBef>
                <a:spcPct val="0"/>
              </a:spcBef>
              <a:spcAft>
                <a:spcPct val="0"/>
              </a:spcAft>
              <a:buFontTx/>
              <a:buChar char="•"/>
            </a:pPr>
            <a:r>
              <a:rPr lang="en-US" sz="1600" dirty="0">
                <a:latin typeface="Times New Roman" pitchFamily="18" charset="0"/>
                <a:ea typeface="Times New Roman" pitchFamily="18" charset="0"/>
                <a:cs typeface="Times New Roman" pitchFamily="18" charset="0"/>
              </a:rPr>
              <a:t> </a:t>
            </a:r>
            <a:r>
              <a:rPr lang="en-US" sz="1600" dirty="0">
                <a:latin typeface="Times New Roman" pitchFamily="18" charset="0"/>
                <a:cs typeface="Times New Roman" pitchFamily="18" charset="0"/>
              </a:rPr>
              <a:t>It is one of the service of Internet and used for accessing data online in the form of websites and hyperlinks.</a:t>
            </a:r>
          </a:p>
          <a:p>
            <a:pPr algn="just" defTabSz="738835" fontAlgn="base">
              <a:spcBef>
                <a:spcPct val="0"/>
              </a:spcBef>
              <a:spcAft>
                <a:spcPct val="0"/>
              </a:spcAft>
              <a:buFontTx/>
              <a:buChar char="•"/>
            </a:pPr>
            <a:endParaRPr lang="en-IN" sz="1600" dirty="0">
              <a:latin typeface="Times New Roman" pitchFamily="18" charset="0"/>
              <a:cs typeface="Times New Roman" pitchFamily="18" charset="0"/>
            </a:endParaRPr>
          </a:p>
          <a:p>
            <a:pPr algn="just" defTabSz="738835" fontAlgn="base">
              <a:spcBef>
                <a:spcPct val="0"/>
              </a:spcBef>
              <a:spcAft>
                <a:spcPct val="0"/>
              </a:spcAft>
              <a:buFontTx/>
              <a:buChar char="•"/>
            </a:pPr>
            <a:r>
              <a:rPr lang="en-US" sz="1600" dirty="0">
                <a:latin typeface="Times New Roman" pitchFamily="18" charset="0"/>
                <a:cs typeface="Times New Roman" pitchFamily="18" charset="0"/>
              </a:rPr>
              <a:t>It is repository of information in which the documents are distributed all over the world and related document are linked together.</a:t>
            </a:r>
          </a:p>
          <a:p>
            <a:pPr algn="just" defTabSz="738835" fontAlgn="base">
              <a:spcBef>
                <a:spcPct val="0"/>
              </a:spcBef>
              <a:spcAft>
                <a:spcPct val="0"/>
              </a:spcAft>
              <a:buFontTx/>
              <a:buChar char="•"/>
            </a:pPr>
            <a:endParaRPr lang="en-IN" sz="1600" dirty="0">
              <a:latin typeface="Times New Roman" pitchFamily="18" charset="0"/>
              <a:cs typeface="Times New Roman" pitchFamily="18" charset="0"/>
            </a:endParaRPr>
          </a:p>
          <a:p>
            <a:pPr algn="just" defTabSz="738835" fontAlgn="base">
              <a:spcBef>
                <a:spcPct val="0"/>
              </a:spcBef>
              <a:spcAft>
                <a:spcPct val="0"/>
              </a:spcAft>
              <a:buFontTx/>
              <a:buChar char="•"/>
            </a:pPr>
            <a:r>
              <a:rPr lang="en-US" sz="1600" dirty="0">
                <a:latin typeface="Times New Roman" pitchFamily="18" charset="0"/>
                <a:cs typeface="Times New Roman" pitchFamily="18" charset="0"/>
              </a:rPr>
              <a:t>The service provided is distributed over many location called websites or sites. </a:t>
            </a:r>
          </a:p>
          <a:p>
            <a:pPr algn="just" defTabSz="738835" fontAlgn="base">
              <a:spcBef>
                <a:spcPct val="0"/>
              </a:spcBef>
              <a:spcAft>
                <a:spcPct val="0"/>
              </a:spcAft>
              <a:buFontTx/>
              <a:buChar char="•"/>
            </a:pPr>
            <a:endParaRPr lang="en-IN" sz="1600" dirty="0">
              <a:latin typeface="Times New Roman" pitchFamily="18" charset="0"/>
              <a:cs typeface="Times New Roman" pitchFamily="18" charset="0"/>
            </a:endParaRPr>
          </a:p>
          <a:p>
            <a:pPr algn="just" defTabSz="738835" fontAlgn="base">
              <a:spcBef>
                <a:spcPct val="0"/>
              </a:spcBef>
              <a:spcAft>
                <a:spcPct val="0"/>
              </a:spcAft>
              <a:buFontTx/>
              <a:buChar char="•"/>
            </a:pPr>
            <a:r>
              <a:rPr lang="en-US" sz="1600" dirty="0">
                <a:latin typeface="Times New Roman" pitchFamily="18" charset="0"/>
                <a:cs typeface="Times New Roman" pitchFamily="18" charset="0"/>
              </a:rPr>
              <a:t>Each site holds many web pages and web pages can contain links to other related web pages.</a:t>
            </a:r>
          </a:p>
          <a:p>
            <a:pPr algn="just" defTabSz="738835" fontAlgn="base">
              <a:spcBef>
                <a:spcPct val="0"/>
              </a:spcBef>
              <a:spcAft>
                <a:spcPct val="0"/>
              </a:spcAft>
              <a:buFontTx/>
              <a:buChar char="•"/>
            </a:pPr>
            <a:endParaRPr lang="en-IN" sz="1600" dirty="0">
              <a:latin typeface="Times New Roman" pitchFamily="18" charset="0"/>
              <a:cs typeface="Times New Roman" pitchFamily="18" charset="0"/>
            </a:endParaRPr>
          </a:p>
          <a:p>
            <a:pPr algn="just" defTabSz="738835" fontAlgn="base">
              <a:spcBef>
                <a:spcPct val="0"/>
              </a:spcBef>
              <a:spcAft>
                <a:spcPct val="0"/>
              </a:spcAft>
              <a:buFontTx/>
              <a:buChar char="•"/>
            </a:pPr>
            <a:r>
              <a:rPr lang="en-US" sz="1600" dirty="0">
                <a:latin typeface="Times New Roman" pitchFamily="18" charset="0"/>
                <a:cs typeface="Times New Roman" pitchFamily="18" charset="0"/>
              </a:rPr>
              <a:t>It works on distributed client server service, in which client using browser can access a service from server.</a:t>
            </a: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sz="1600" dirty="0">
              <a:latin typeface="Arial" pitchFamily="34" charset="0"/>
              <a:cs typeface="Arial" pitchFamily="3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rrowheads="1"/>
          </p:cNvPicPr>
          <p:nvPr/>
        </p:nvPicPr>
        <p:blipFill>
          <a:blip r:embed="rId2"/>
          <a:srcRect/>
          <a:stretch>
            <a:fillRect/>
          </a:stretch>
        </p:blipFill>
        <p:spPr bwMode="auto">
          <a:xfrm>
            <a:off x="914400" y="1981200"/>
            <a:ext cx="7353905" cy="4717143"/>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2"/>
          <p:cNvSpPr>
            <a:spLocks noChangeArrowheads="1"/>
          </p:cNvSpPr>
          <p:nvPr/>
        </p:nvSpPr>
        <p:spPr bwMode="auto">
          <a:xfrm>
            <a:off x="0" y="0"/>
            <a:ext cx="149276" cy="305438"/>
          </a:xfrm>
          <a:prstGeom prst="rect">
            <a:avLst/>
          </a:prstGeom>
          <a:noFill/>
          <a:ln w="9525">
            <a:noFill/>
            <a:miter lim="800000"/>
            <a:headEnd/>
            <a:tailEnd/>
          </a:ln>
          <a:effectLst/>
        </p:spPr>
        <p:txBody>
          <a:bodyPr vert="horz" wrap="none" lIns="73884" tIns="36942" rIns="73884" bIns="36942" numCol="1" anchor="ctr" anchorCtr="0" compatLnSpc="1">
            <a:prstTxWarp prst="textNoShape">
              <a:avLst/>
            </a:prstTxWarp>
            <a:spAutoFit/>
          </a:bodyPr>
          <a:lstStyle/>
          <a:p>
            <a:pPr algn="just" defTabSz="738835" fontAlgn="base">
              <a:spcBef>
                <a:spcPct val="0"/>
              </a:spcBef>
              <a:spcAft>
                <a:spcPct val="0"/>
              </a:spcAft>
            </a:pPr>
            <a:endParaRPr lang="en-US" sz="1500" dirty="0">
              <a:latin typeface="Arial" pitchFamily="34" charset="0"/>
              <a:cs typeface="Arial" pitchFamily="34" charset="0"/>
            </a:endParaRPr>
          </a:p>
        </p:txBody>
      </p:sp>
      <p:sp>
        <p:nvSpPr>
          <p:cNvPr id="7" name="TextBox 6"/>
          <p:cNvSpPr txBox="1"/>
          <p:nvPr/>
        </p:nvSpPr>
        <p:spPr>
          <a:xfrm>
            <a:off x="535646" y="914400"/>
            <a:ext cx="5584544" cy="6722579"/>
          </a:xfrm>
          <a:prstGeom prst="rect">
            <a:avLst/>
          </a:prstGeom>
          <a:noFill/>
        </p:spPr>
        <p:txBody>
          <a:bodyPr wrap="square" lIns="73884" tIns="36942" rIns="73884" bIns="36942" rtlCol="0">
            <a:spAutoFit/>
          </a:bodyPr>
          <a:lstStyle/>
          <a:p>
            <a:pPr lvl="0">
              <a:buFont typeface="Arial" pitchFamily="34" charset="0"/>
              <a:buChar char="•"/>
            </a:pPr>
            <a:r>
              <a:rPr lang="en-US" b="1" dirty="0">
                <a:latin typeface="Times New Roman" pitchFamily="18" charset="0"/>
                <a:cs typeface="Times New Roman" pitchFamily="18" charset="0"/>
              </a:rPr>
              <a:t>Web Client</a:t>
            </a:r>
          </a:p>
          <a:p>
            <a:pPr lvl="0">
              <a:buFont typeface="Arial" pitchFamily="34" charset="0"/>
              <a:buChar char="•"/>
            </a:pPr>
            <a:endParaRPr lang="en-US" b="1" dirty="0">
              <a:latin typeface="Times New Roman" pitchFamily="18" charset="0"/>
              <a:cs typeface="Times New Roman" pitchFamily="18" charset="0"/>
            </a:endParaRPr>
          </a:p>
          <a:p>
            <a:pPr lvl="0">
              <a:buFont typeface="Arial" pitchFamily="34" charset="0"/>
              <a:buChar char="•"/>
            </a:pPr>
            <a:endParaRPr lang="en-IN" b="1" dirty="0">
              <a:latin typeface="Times New Roman" pitchFamily="18" charset="0"/>
              <a:cs typeface="Times New Roman" pitchFamily="18" charset="0"/>
            </a:endParaRPr>
          </a:p>
          <a:p>
            <a:pPr algn="just"/>
            <a:r>
              <a:rPr lang="en-US" dirty="0">
                <a:latin typeface="Times New Roman" pitchFamily="18" charset="0"/>
                <a:cs typeface="Times New Roman" pitchFamily="18" charset="0"/>
              </a:rPr>
              <a:t>Web browser is known as web client that interpreted display web pages. A variety of commercial and free web browsers are available in the market like MS Internet Explorer, MS Edge, Google Chrome, Mozilla Firefox Opera, Safari Netscape Navigator Mosaic etc. </a:t>
            </a:r>
          </a:p>
          <a:p>
            <a:pPr algn="just"/>
            <a:endParaRPr lang="en-IN" dirty="0">
              <a:latin typeface="Times New Roman" pitchFamily="18" charset="0"/>
              <a:cs typeface="Times New Roman" pitchFamily="18" charset="0"/>
            </a:endParaRPr>
          </a:p>
          <a:p>
            <a:pPr lvl="0" algn="just">
              <a:buFont typeface="Arial" pitchFamily="34" charset="0"/>
              <a:buChar char="•"/>
            </a:pPr>
            <a:r>
              <a:rPr lang="en-US" b="1" dirty="0">
                <a:latin typeface="Times New Roman" pitchFamily="18" charset="0"/>
                <a:cs typeface="Times New Roman" pitchFamily="18" charset="0"/>
              </a:rPr>
              <a:t>Web Server</a:t>
            </a:r>
          </a:p>
          <a:p>
            <a:pPr lvl="0" algn="just"/>
            <a:endParaRPr lang="en-US" b="1" dirty="0">
              <a:latin typeface="Times New Roman" pitchFamily="18" charset="0"/>
              <a:cs typeface="Times New Roman" pitchFamily="18" charset="0"/>
            </a:endParaRPr>
          </a:p>
          <a:p>
            <a:pPr algn="just"/>
            <a:r>
              <a:rPr lang="en-US" dirty="0">
                <a:latin typeface="Times New Roman" pitchFamily="18" charset="0"/>
                <a:cs typeface="Times New Roman" pitchFamily="18" charset="0"/>
              </a:rPr>
              <a:t>Web server is a computer where web pages are stored. It is used to host the websites. Web server contains software that respond to the request for web resources made by web clients. </a:t>
            </a:r>
          </a:p>
          <a:p>
            <a:pPr algn="just"/>
            <a:r>
              <a:rPr lang="en-US" b="1" dirty="0">
                <a:solidFill>
                  <a:srgbClr val="FF0000"/>
                </a:solidFill>
                <a:latin typeface="Times New Roman" pitchFamily="18" charset="0"/>
                <a:cs typeface="Times New Roman" pitchFamily="18" charset="0"/>
              </a:rPr>
              <a:t>*</a:t>
            </a:r>
            <a:r>
              <a:rPr lang="en-US" dirty="0">
                <a:latin typeface="Times New Roman" pitchFamily="18" charset="0"/>
                <a:cs typeface="Times New Roman" pitchFamily="18" charset="0"/>
              </a:rPr>
              <a:t>Hypertext Transfer Protocol (HTTP). It defines the rules how the communication takes place between web client and web browser.</a:t>
            </a:r>
          </a:p>
          <a:p>
            <a:pPr lvl="0" algn="just">
              <a:buFont typeface="Arial" pitchFamily="34" charset="0"/>
              <a:buChar char="•"/>
            </a:pPr>
            <a:endParaRPr lang="en-US"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a:p>
            <a:pPr algn="just"/>
            <a:endParaRPr lang="en-IN" dirty="0">
              <a:latin typeface="Times New Roman" pitchFamily="18" charset="0"/>
              <a:cs typeface="Times New Roman" pitchFamily="18" charset="0"/>
            </a:endParaRPr>
          </a:p>
          <a:p>
            <a:pPr algn="just"/>
            <a:endParaRPr lang="en-US" dirty="0">
              <a:latin typeface="Times New Roman" pitchFamily="18" charset="0"/>
              <a:cs typeface="Times New Roman" pitchFamily="18" charset="0"/>
            </a:endParaRPr>
          </a:p>
          <a:p>
            <a:pPr lvl="0"/>
            <a:endParaRPr lang="en-US" dirty="0">
              <a:latin typeface="Times New Roman" pitchFamily="18" charset="0"/>
              <a:cs typeface="Times New Roman" pitchFamily="18" charset="0"/>
            </a:endParaRPr>
          </a:p>
          <a:p>
            <a:endParaRPr lang="en-US" dirty="0"/>
          </a:p>
        </p:txBody>
      </p:sp>
      <p:sp>
        <p:nvSpPr>
          <p:cNvPr id="12292" name="Rectangle 4"/>
          <p:cNvSpPr>
            <a:spLocks noChangeArrowheads="1"/>
          </p:cNvSpPr>
          <p:nvPr/>
        </p:nvSpPr>
        <p:spPr bwMode="auto">
          <a:xfrm>
            <a:off x="0" y="0"/>
            <a:ext cx="886592" cy="228494"/>
          </a:xfrm>
          <a:prstGeom prst="rect">
            <a:avLst/>
          </a:prstGeom>
          <a:noFill/>
          <a:ln w="9525">
            <a:noFill/>
            <a:miter lim="800000"/>
            <a:headEnd/>
            <a:tailEnd/>
          </a:ln>
          <a:effectLst/>
        </p:spPr>
        <p:txBody>
          <a:bodyPr vert="horz" wrap="non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lang="en-US" sz="1000" b="1" dirty="0">
                <a:latin typeface="Cambria" pitchFamily="18" charset="0"/>
                <a:ea typeface="Times New Roman" pitchFamily="18" charset="0"/>
                <a:cs typeface="Arial" pitchFamily="34" charset="0"/>
              </a:rPr>
              <a:t>Web Server</a:t>
            </a:r>
            <a:endParaRPr lang="en-US" sz="1500" dirty="0">
              <a:latin typeface="Arial" pitchFamily="34" charset="0"/>
              <a:cs typeface="Arial" pitchFamily="34" charset="0"/>
            </a:endParaRPr>
          </a:p>
        </p:txBody>
      </p:sp>
      <p:pic>
        <p:nvPicPr>
          <p:cNvPr id="12293" name="Object 3"/>
          <p:cNvPicPr>
            <a:picLocks noChangeArrowheads="1"/>
          </p:cNvPicPr>
          <p:nvPr/>
        </p:nvPicPr>
        <p:blipFill>
          <a:blip r:embed="rId2"/>
          <a:srcRect l="-10774" t="-774" r="-7455" b="-806"/>
          <a:stretch>
            <a:fillRect/>
          </a:stretch>
        </p:blipFill>
        <p:spPr bwMode="auto">
          <a:xfrm>
            <a:off x="6396653" y="1542143"/>
            <a:ext cx="2432871" cy="4136571"/>
          </a:xfrm>
          <a:prstGeom prst="rect">
            <a:avLst/>
          </a:prstGeom>
          <a:noFill/>
          <a:ln w="9525">
            <a:noFill/>
            <a:miter lim="800000"/>
            <a:headEnd/>
            <a:tailEnd/>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3" name="Rectangle 1"/>
          <p:cNvSpPr>
            <a:spLocks noChangeArrowheads="1"/>
          </p:cNvSpPr>
          <p:nvPr/>
        </p:nvSpPr>
        <p:spPr bwMode="auto">
          <a:xfrm>
            <a:off x="1" y="889000"/>
            <a:ext cx="9143999" cy="351604"/>
          </a:xfrm>
          <a:prstGeom prst="rect">
            <a:avLst/>
          </a:prstGeom>
          <a:solidFill>
            <a:srgbClr val="D9D9D9"/>
          </a:solid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defTabSz="738835" fontAlgn="base">
              <a:spcBef>
                <a:spcPct val="0"/>
              </a:spcBef>
              <a:spcAft>
                <a:spcPct val="0"/>
              </a:spcAft>
            </a:pPr>
            <a:r>
              <a:rPr kumimoji="0" lang="en-US" b="1"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                                                    HTTP (Hyper Text Transfer Protocol)</a:t>
            </a: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
        <p:nvSpPr>
          <p:cNvPr id="13314" name="Rectangle 2"/>
          <p:cNvSpPr>
            <a:spLocks noChangeArrowheads="1"/>
          </p:cNvSpPr>
          <p:nvPr/>
        </p:nvSpPr>
        <p:spPr bwMode="auto">
          <a:xfrm>
            <a:off x="297196" y="1652217"/>
            <a:ext cx="8459756" cy="5891583"/>
          </a:xfrm>
          <a:prstGeom prst="rect">
            <a:avLst/>
          </a:prstGeom>
          <a:noFill/>
          <a:ln w="9525">
            <a:noFill/>
            <a:miter lim="800000"/>
            <a:headEnd/>
            <a:tailEnd/>
          </a:ln>
          <a:effectLst/>
        </p:spPr>
        <p:txBody>
          <a:bodyPr vert="horz" wrap="square" lIns="73884" tIns="36942" rIns="73884" bIns="36942" numCol="1" anchor="ctr" anchorCtr="0" compatLnSpc="1">
            <a:prstTxWarp prst="textNoShape">
              <a:avLst/>
            </a:prstTxWarp>
            <a:spAutoFit/>
          </a:bodyPr>
          <a:lstStyle/>
          <a:p>
            <a:pPr algn="just" defTabSz="738835" fontAlgn="base">
              <a:spcBef>
                <a:spcPct val="0"/>
              </a:spcBef>
              <a:spcAft>
                <a:spcPct val="0"/>
              </a:spcAft>
              <a:buFontTx/>
              <a:buChar char="•"/>
            </a:pPr>
            <a:r>
              <a:rPr kumimoji="0" lang="en-US" b="0" i="0" u="none" strike="noStrike" cap="none" normalizeH="0" baseline="0" dirty="0">
                <a:ln>
                  <a:noFill/>
                </a:ln>
                <a:solidFill>
                  <a:schemeClr val="tx1"/>
                </a:solidFill>
                <a:effectLst/>
                <a:latin typeface="Times New Roman" pitchFamily="18" charset="0"/>
                <a:ea typeface="Times New Roman" pitchFamily="18" charset="0"/>
                <a:cs typeface="Times New Roman" pitchFamily="18" charset="0"/>
              </a:rPr>
              <a:t>HTTP transfer files such as text, graphics, images, sound, video and other multimedia files on WWW.</a:t>
            </a:r>
          </a:p>
          <a:p>
            <a:pPr algn="just" defTabSz="738835" fontAlgn="base">
              <a:spcBef>
                <a:spcPct val="0"/>
              </a:spcBef>
              <a:spcAft>
                <a:spcPct val="0"/>
              </a:spcAft>
              <a:buFontTx/>
              <a:buChar char="•"/>
            </a:pPr>
            <a:endParaRPr lang="en-IN" dirty="0">
              <a:latin typeface="Times New Roman" pitchFamily="18" charset="0"/>
              <a:cs typeface="Times New Roman" pitchFamily="18" charset="0"/>
            </a:endParaRPr>
          </a:p>
          <a:p>
            <a:pPr algn="just" defTabSz="738835" fontAlgn="base">
              <a:spcBef>
                <a:spcPct val="0"/>
              </a:spcBef>
              <a:spcAft>
                <a:spcPct val="0"/>
              </a:spcAft>
              <a:buFontTx/>
              <a:buChar char="•"/>
            </a:pPr>
            <a:r>
              <a:rPr lang="en-US" dirty="0">
                <a:latin typeface="Times New Roman" pitchFamily="18" charset="0"/>
                <a:cs typeface="Times New Roman" pitchFamily="18" charset="0"/>
              </a:rPr>
              <a:t>It defines rules how the client server program can communicates retrieve web pages from WWW.</a:t>
            </a:r>
          </a:p>
          <a:p>
            <a:pPr algn="just" defTabSz="738835" fontAlgn="base">
              <a:spcBef>
                <a:spcPct val="0"/>
              </a:spcBef>
              <a:spcAft>
                <a:spcPct val="0"/>
              </a:spcAft>
              <a:buFontTx/>
              <a:buChar char="•"/>
            </a:pPr>
            <a:endParaRPr lang="en-IN" dirty="0">
              <a:latin typeface="Times New Roman" pitchFamily="18" charset="0"/>
              <a:cs typeface="Times New Roman" pitchFamily="18" charset="0"/>
            </a:endParaRPr>
          </a:p>
          <a:p>
            <a:pPr algn="just" defTabSz="738835" fontAlgn="base">
              <a:spcBef>
                <a:spcPct val="0"/>
              </a:spcBef>
              <a:spcAft>
                <a:spcPct val="0"/>
              </a:spcAft>
              <a:buFontTx/>
              <a:buChar char="•"/>
            </a:pPr>
            <a:r>
              <a:rPr lang="en-US" dirty="0">
                <a:latin typeface="Times New Roman" pitchFamily="18" charset="0"/>
                <a:cs typeface="Times New Roman" pitchFamily="18" charset="0"/>
              </a:rPr>
              <a:t>A HTTP client sends request and HTTP server return response.</a:t>
            </a:r>
          </a:p>
          <a:p>
            <a:pPr algn="just" defTabSz="738835" fontAlgn="base">
              <a:spcBef>
                <a:spcPct val="0"/>
              </a:spcBef>
              <a:spcAft>
                <a:spcPct val="0"/>
              </a:spcAft>
              <a:buFontTx/>
              <a:buChar char="•"/>
            </a:pPr>
            <a:endParaRPr lang="en-IN" dirty="0">
              <a:latin typeface="Times New Roman" pitchFamily="18" charset="0"/>
              <a:cs typeface="Times New Roman" pitchFamily="18" charset="0"/>
            </a:endParaRPr>
          </a:p>
          <a:p>
            <a:pPr algn="just" defTabSz="738835" fontAlgn="base">
              <a:spcBef>
                <a:spcPct val="0"/>
              </a:spcBef>
              <a:spcAft>
                <a:spcPct val="0"/>
              </a:spcAft>
              <a:buFontTx/>
              <a:buChar char="•"/>
            </a:pPr>
            <a:r>
              <a:rPr lang="en-US" dirty="0">
                <a:latin typeface="Times New Roman" pitchFamily="18" charset="0"/>
                <a:cs typeface="Times New Roman" pitchFamily="18" charset="0"/>
              </a:rPr>
              <a:t>HTTP uses 80 number port by default.</a:t>
            </a:r>
          </a:p>
          <a:p>
            <a:pPr algn="just" defTabSz="738835" fontAlgn="base">
              <a:spcBef>
                <a:spcPct val="0"/>
              </a:spcBef>
              <a:spcAft>
                <a:spcPct val="0"/>
              </a:spcAft>
              <a:buFontTx/>
              <a:buChar char="•"/>
            </a:pPr>
            <a:endParaRPr lang="en-IN" dirty="0">
              <a:latin typeface="Times New Roman" pitchFamily="18" charset="0"/>
              <a:cs typeface="Times New Roman" pitchFamily="18" charset="0"/>
            </a:endParaRPr>
          </a:p>
          <a:p>
            <a:pPr algn="just" defTabSz="738835" fontAlgn="base">
              <a:spcBef>
                <a:spcPct val="0"/>
              </a:spcBef>
              <a:spcAft>
                <a:spcPct val="0"/>
              </a:spcAft>
              <a:buFontTx/>
              <a:buChar char="•"/>
            </a:pPr>
            <a:r>
              <a:rPr lang="en-US" dirty="0">
                <a:latin typeface="Times New Roman" pitchFamily="18" charset="0"/>
                <a:cs typeface="Times New Roman" pitchFamily="18" charset="0"/>
              </a:rPr>
              <a:t>It is connection oriented and reliable protocol, and uses the services of TCP (Transmission Control Protocol).</a:t>
            </a:r>
          </a:p>
          <a:p>
            <a:pPr algn="just" defTabSz="738835" fontAlgn="base">
              <a:spcBef>
                <a:spcPct val="0"/>
              </a:spcBef>
              <a:spcAft>
                <a:spcPct val="0"/>
              </a:spcAft>
              <a:buFontTx/>
              <a:buChar char="•"/>
            </a:pPr>
            <a:endParaRPr lang="en-IN" dirty="0">
              <a:latin typeface="Times New Roman" pitchFamily="18" charset="0"/>
              <a:cs typeface="Times New Roman" pitchFamily="18" charset="0"/>
            </a:endParaRPr>
          </a:p>
          <a:p>
            <a:pPr algn="just" defTabSz="738835" fontAlgn="base">
              <a:spcBef>
                <a:spcPct val="0"/>
              </a:spcBef>
              <a:spcAft>
                <a:spcPct val="0"/>
              </a:spcAft>
              <a:buFontTx/>
              <a:buChar char="•"/>
            </a:pPr>
            <a:r>
              <a:rPr lang="en-US" dirty="0"/>
              <a:t>It is stateless protocol which means client and server does not retain any information between various  request/response of the web page. They know each other only the current request/response.</a:t>
            </a: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lang="en-US" dirty="0">
              <a:latin typeface="Times New Roman" pitchFamily="18" charset="0"/>
              <a:cs typeface="Times New Roman" pitchFamily="18" charset="0"/>
            </a:endParaRPr>
          </a:p>
          <a:p>
            <a:pPr algn="just" defTabSz="738835" fontAlgn="base">
              <a:spcBef>
                <a:spcPct val="0"/>
              </a:spcBef>
              <a:spcAft>
                <a:spcPct val="0"/>
              </a:spcAft>
              <a:buFontTx/>
              <a:buChar char="•"/>
            </a:pPr>
            <a:endParaRPr kumimoji="0" lang="en-US" b="0" i="0" u="none" strike="noStrike" cap="none" normalizeH="0" baseline="0" dirty="0">
              <a:ln>
                <a:noFill/>
              </a:ln>
              <a:solidFill>
                <a:schemeClr val="tx1"/>
              </a:solidFill>
              <a:effectLst/>
              <a:latin typeface="Times New Roman" pitchFamily="18" charset="0"/>
              <a:cs typeface="Times New Roman" pitchFamily="18" charset="0"/>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FFFF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344</TotalTime>
  <Words>2811</Words>
  <Application>Microsoft Office PowerPoint</Application>
  <PresentationFormat>On-screen Show (4:3)</PresentationFormat>
  <Paragraphs>306</Paragraphs>
  <Slides>33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33</vt:i4>
      </vt:variant>
    </vt:vector>
  </HeadingPairs>
  <TitlesOfParts>
    <vt:vector size="41" baseType="lpstr">
      <vt:lpstr>Arial</vt:lpstr>
      <vt:lpstr>Times New Roman</vt:lpstr>
      <vt:lpstr>Cambria</vt:lpstr>
      <vt:lpstr>Trebuchet MS</vt:lpstr>
      <vt:lpstr>Calibri</vt:lpstr>
      <vt:lpstr>Wingdings</vt:lpstr>
      <vt:lpstr>Tw Cen MT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NIELIT HARIDWAR</dc:creator>
  <cp:lastModifiedBy>NIELIT</cp:lastModifiedBy>
  <cp:revision>30</cp:revision>
  <dcterms:created xsi:type="dcterms:W3CDTF">2020-06-03T06:21:29Z</dcterms:created>
  <dcterms:modified xsi:type="dcterms:W3CDTF">2024-06-05T12:04:13Z</dcterms:modified>
</cp:coreProperties>
</file>